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3" r:id="rId2"/>
    <p:sldId id="259" r:id="rId3"/>
    <p:sldId id="258" r:id="rId4"/>
    <p:sldId id="260" r:id="rId5"/>
    <p:sldId id="261"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7B5"/>
    <a:srgbClr val="40494E"/>
    <a:srgbClr val="AFABAB"/>
    <a:srgbClr val="FFF2CC"/>
    <a:srgbClr val="6FC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11"/>
    <p:restoredTop sz="96327"/>
  </p:normalViewPr>
  <p:slideViewPr>
    <p:cSldViewPr snapToGrid="0" snapToObjects="1">
      <p:cViewPr varScale="1">
        <p:scale>
          <a:sx n="167" d="100"/>
          <a:sy n="167" d="100"/>
        </p:scale>
        <p:origin x="2088"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IH-SXD3E-017\groups\AS\Bil&#229;ret,%20Frokostm&#248;ter%20og%20s&#229;nt\Kopi%20av%20Bestand%20personbiler%20Norge%20totalt%20pr%20drivstoff%201995%20til%202019.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IH-SXD3E-017\groups\AS\Bil&#229;ret,%20Frokostm&#248;ter%20og%20s&#229;nt\BIL%20-%20Andreas%20Bibow%20Handeland\Bestandsutvikling%20elektriske%20personbiler%202010%20til%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H-SXD3E-017\groups\AS\Bil&#229;ret,%20Frokostm&#248;ter%20og%20s&#229;nt\BIL%20-%20Andreas%20Bibow%20Handeland\Nye%20personbiler%20pr%20drivstoff%202012%20til%202023%20tabell%20og%20graf.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IH-SXD3E-017\groups\AS\Bil&#229;ret,%20Frokostm&#248;ter%20og%20s&#229;nt\BIL%20-%20Andreas%20Bibow%20Handeland\Utvikling%20elbilandel%20nye%20personbiler%202010%20til%20202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IH-SXD3E-017\groups\AS\Bil&#229;ret,%20Frokostm&#248;ter%20og%20s&#229;nt\BIL%20-%20Andreas%20Bibow%20Handeland\Utvikling%20elbilandel%20nye%20personbiler%202010%20til%202023.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IH-SXD3E-017\groups\AS\Bil&#229;ret,%20Frokostm&#248;ter%20og%20s&#229;nt\BIL%20-%20Andreas%20Bibow%20Handeland\Nye%20personbiler%202023%20pr%20aksler%20med%20drift%20og%20karosser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H-SXD3E-017\groups\AS\Bil&#229;ret,%20Frokostm&#248;ter%20og%20s&#229;nt\BIL%20-%20Andreas%20Bibow%20Handeland\Nye%20personbiler%202023%20pr%20aksler%20med%20drift%20og%20karosser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ih06\Downloads\tabell%20(1).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IH-SXD3E-017\groups\AS\Bil&#229;ret,%20Frokostm&#248;ter%20og%20s&#229;nt\BIL%20-%20Andreas%20Bibow%20Handeland\CO2%20utvikling%20graf%20frem%20til%20og%20med%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619230769230786E-2"/>
          <c:y val="4.967876984126985E-2"/>
          <c:w val="0.89432670940170944"/>
          <c:h val="0.83587777777777783"/>
        </c:manualLayout>
      </c:layout>
      <c:areaChart>
        <c:grouping val="stacked"/>
        <c:varyColors val="0"/>
        <c:ser>
          <c:idx val="1"/>
          <c:order val="0"/>
          <c:tx>
            <c:strRef>
              <c:f>'Drivstoff - år '!$A$24</c:f>
              <c:strCache>
                <c:ptCount val="1"/>
                <c:pt idx="0">
                  <c:v>Petrol</c:v>
                </c:pt>
              </c:strCache>
            </c:strRef>
          </c:tx>
          <c:spPr>
            <a:solidFill>
              <a:schemeClr val="accent2"/>
            </a:solidFill>
            <a:ln>
              <a:noFill/>
            </a:ln>
            <a:effectLst/>
          </c:spPr>
          <c:cat>
            <c:numRef>
              <c:f>'Drivstoff - år '!$M$22:$AB$22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extLst/>
            </c:numRef>
          </c:cat>
          <c:val>
            <c:numRef>
              <c:f>'Drivstoff - år '!$M$24:$AB$24</c:f>
              <c:numCache>
                <c:formatCode>_-* #\ ##0_-;\-* #\ ##0_-;_-* "-"??_-;_-@_-</c:formatCode>
                <c:ptCount val="16"/>
                <c:pt idx="0">
                  <c:v>1593027</c:v>
                </c:pt>
                <c:pt idx="1">
                  <c:v>1544528</c:v>
                </c:pt>
                <c:pt idx="2">
                  <c:v>1491618</c:v>
                </c:pt>
                <c:pt idx="3">
                  <c:v>1434801</c:v>
                </c:pt>
                <c:pt idx="4">
                  <c:v>1388456</c:v>
                </c:pt>
                <c:pt idx="5">
                  <c:v>1340427</c:v>
                </c:pt>
                <c:pt idx="6">
                  <c:v>1288060</c:v>
                </c:pt>
                <c:pt idx="7">
                  <c:v>1235585</c:v>
                </c:pt>
                <c:pt idx="8">
                  <c:v>1183036</c:v>
                </c:pt>
                <c:pt idx="9">
                  <c:v>1127428</c:v>
                </c:pt>
                <c:pt idx="10">
                  <c:v>1063771</c:v>
                </c:pt>
                <c:pt idx="11">
                  <c:v>1023893</c:v>
                </c:pt>
                <c:pt idx="12">
                  <c:v>947486</c:v>
                </c:pt>
                <c:pt idx="13">
                  <c:v>893461</c:v>
                </c:pt>
                <c:pt idx="14">
                  <c:v>826623</c:v>
                </c:pt>
                <c:pt idx="15">
                  <c:v>766760</c:v>
                </c:pt>
              </c:numCache>
              <c:extLst/>
            </c:numRef>
          </c:val>
          <c:extLst>
            <c:ext xmlns:c16="http://schemas.microsoft.com/office/drawing/2014/chart" uri="{C3380CC4-5D6E-409C-BE32-E72D297353CC}">
              <c16:uniqueId val="{00000000-5F4A-8047-811F-8435BC9DD34A}"/>
            </c:ext>
          </c:extLst>
        </c:ser>
        <c:ser>
          <c:idx val="2"/>
          <c:order val="1"/>
          <c:tx>
            <c:strRef>
              <c:f>'Drivstoff - år '!$A$23</c:f>
              <c:strCache>
                <c:ptCount val="1"/>
                <c:pt idx="0">
                  <c:v>Diesel</c:v>
                </c:pt>
              </c:strCache>
            </c:strRef>
          </c:tx>
          <c:spPr>
            <a:solidFill>
              <a:schemeClr val="accent3"/>
            </a:solidFill>
            <a:ln>
              <a:noFill/>
            </a:ln>
            <a:effectLst/>
          </c:spPr>
          <c:cat>
            <c:numRef>
              <c:f>'Drivstoff - år '!$M$22:$AB$22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extLst/>
            </c:numRef>
          </c:cat>
          <c:val>
            <c:numRef>
              <c:f>'Drivstoff - år '!$M$23:$AB$23</c:f>
              <c:numCache>
                <c:formatCode>_-* #\ ##0_-;\-* #\ ##0_-;_-* "-"??_-;_-@_-</c:formatCode>
                <c:ptCount val="16"/>
                <c:pt idx="0">
                  <c:v>598530</c:v>
                </c:pt>
                <c:pt idx="1">
                  <c:v>689945</c:v>
                </c:pt>
                <c:pt idx="2">
                  <c:v>801366</c:v>
                </c:pt>
                <c:pt idx="3">
                  <c:v>917123</c:v>
                </c:pt>
                <c:pt idx="4">
                  <c:v>1016226</c:v>
                </c:pt>
                <c:pt idx="5">
                  <c:v>1097907</c:v>
                </c:pt>
                <c:pt idx="6">
                  <c:v>1169182</c:v>
                </c:pt>
                <c:pt idx="7">
                  <c:v>1222796</c:v>
                </c:pt>
                <c:pt idx="8">
                  <c:v>1254247</c:v>
                </c:pt>
                <c:pt idx="9">
                  <c:v>1268864</c:v>
                </c:pt>
                <c:pt idx="10">
                  <c:v>1260946</c:v>
                </c:pt>
                <c:pt idx="11">
                  <c:v>1250620</c:v>
                </c:pt>
                <c:pt idx="12">
                  <c:v>1213840</c:v>
                </c:pt>
                <c:pt idx="13">
                  <c:v>1170349</c:v>
                </c:pt>
                <c:pt idx="14">
                  <c:v>1106360</c:v>
                </c:pt>
                <c:pt idx="15">
                  <c:v>1036883</c:v>
                </c:pt>
              </c:numCache>
              <c:extLst/>
            </c:numRef>
          </c:val>
          <c:extLst>
            <c:ext xmlns:c16="http://schemas.microsoft.com/office/drawing/2014/chart" uri="{C3380CC4-5D6E-409C-BE32-E72D297353CC}">
              <c16:uniqueId val="{00000001-5F4A-8047-811F-8435BC9DD34A}"/>
            </c:ext>
          </c:extLst>
        </c:ser>
        <c:ser>
          <c:idx val="3"/>
          <c:order val="2"/>
          <c:tx>
            <c:strRef>
              <c:f>'Drivstoff - år '!$A$25</c:f>
              <c:strCache>
                <c:ptCount val="1"/>
                <c:pt idx="0">
                  <c:v>BEV</c:v>
                </c:pt>
              </c:strCache>
            </c:strRef>
          </c:tx>
          <c:spPr>
            <a:solidFill>
              <a:srgbClr val="6FCDBC"/>
            </a:solidFill>
            <a:ln>
              <a:noFill/>
            </a:ln>
            <a:effectLst/>
          </c:spPr>
          <c:cat>
            <c:numRef>
              <c:f>'Drivstoff - år '!$M$22:$AB$22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extLst/>
            </c:numRef>
          </c:cat>
          <c:val>
            <c:numRef>
              <c:f>'Drivstoff - år '!$M$25:$AB$25</c:f>
              <c:numCache>
                <c:formatCode>_-* #\ ##0_-;\-* #\ ##0_-;_-* "-"??_-;_-@_-</c:formatCode>
                <c:ptCount val="16"/>
                <c:pt idx="0">
                  <c:v>1693</c:v>
                </c:pt>
                <c:pt idx="1">
                  <c:v>1776</c:v>
                </c:pt>
                <c:pt idx="2">
                  <c:v>2068</c:v>
                </c:pt>
                <c:pt idx="3">
                  <c:v>3909</c:v>
                </c:pt>
                <c:pt idx="4">
                  <c:v>8031</c:v>
                </c:pt>
                <c:pt idx="5">
                  <c:v>17770</c:v>
                </c:pt>
                <c:pt idx="6">
                  <c:v>38568</c:v>
                </c:pt>
                <c:pt idx="7">
                  <c:v>69000</c:v>
                </c:pt>
                <c:pt idx="8">
                  <c:v>97359</c:v>
                </c:pt>
                <c:pt idx="9">
                  <c:v>138829</c:v>
                </c:pt>
                <c:pt idx="10">
                  <c:v>195054</c:v>
                </c:pt>
                <c:pt idx="11">
                  <c:v>260688</c:v>
                </c:pt>
                <c:pt idx="12">
                  <c:v>339831</c:v>
                </c:pt>
                <c:pt idx="13">
                  <c:v>460476</c:v>
                </c:pt>
                <c:pt idx="14">
                  <c:v>598609</c:v>
                </c:pt>
                <c:pt idx="15">
                  <c:v>689185</c:v>
                </c:pt>
              </c:numCache>
              <c:extLst/>
            </c:numRef>
          </c:val>
          <c:extLst>
            <c:ext xmlns:c16="http://schemas.microsoft.com/office/drawing/2014/chart" uri="{C3380CC4-5D6E-409C-BE32-E72D297353CC}">
              <c16:uniqueId val="{00000002-5F4A-8047-811F-8435BC9DD34A}"/>
            </c:ext>
          </c:extLst>
        </c:ser>
        <c:ser>
          <c:idx val="5"/>
          <c:order val="4"/>
          <c:tx>
            <c:strRef>
              <c:f>'Drivstoff - år '!$A$27</c:f>
              <c:strCache>
                <c:ptCount val="1"/>
                <c:pt idx="0">
                  <c:v>HEV</c:v>
                </c:pt>
              </c:strCache>
            </c:strRef>
          </c:tx>
          <c:spPr>
            <a:solidFill>
              <a:schemeClr val="accent5"/>
            </a:solidFill>
            <a:ln>
              <a:noFill/>
            </a:ln>
            <a:effectLst/>
          </c:spPr>
          <c:cat>
            <c:numRef>
              <c:f>'Drivstoff - år '!$M$22:$AB$22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extLst/>
            </c:numRef>
          </c:cat>
          <c:val>
            <c:numRef>
              <c:f>'Drivstoff - år '!$M$27:$AB$27</c:f>
              <c:numCache>
                <c:formatCode>_-* #\ ##0_-;\-* #\ ##0_-;_-* "-"??_-;_-@_-</c:formatCode>
                <c:ptCount val="16"/>
                <c:pt idx="0">
                  <c:v>4268</c:v>
                </c:pt>
                <c:pt idx="1">
                  <c:v>6297</c:v>
                </c:pt>
                <c:pt idx="2">
                  <c:v>9597</c:v>
                </c:pt>
                <c:pt idx="3">
                  <c:v>13645</c:v>
                </c:pt>
                <c:pt idx="4">
                  <c:v>20051</c:v>
                </c:pt>
                <c:pt idx="5">
                  <c:v>30149</c:v>
                </c:pt>
                <c:pt idx="6">
                  <c:v>40921</c:v>
                </c:pt>
                <c:pt idx="7">
                  <c:v>52439</c:v>
                </c:pt>
                <c:pt idx="8">
                  <c:v>69811</c:v>
                </c:pt>
                <c:pt idx="9">
                  <c:v>90254</c:v>
                </c:pt>
                <c:pt idx="10">
                  <c:v>105664</c:v>
                </c:pt>
                <c:pt idx="11">
                  <c:v>121165</c:v>
                </c:pt>
                <c:pt idx="12">
                  <c:v>133017</c:v>
                </c:pt>
                <c:pt idx="13">
                  <c:v>140925</c:v>
                </c:pt>
                <c:pt idx="14">
                  <c:v>147719</c:v>
                </c:pt>
                <c:pt idx="15">
                  <c:v>151284</c:v>
                </c:pt>
              </c:numCache>
              <c:extLst/>
            </c:numRef>
          </c:val>
          <c:extLst>
            <c:ext xmlns:c16="http://schemas.microsoft.com/office/drawing/2014/chart" uri="{C3380CC4-5D6E-409C-BE32-E72D297353CC}">
              <c16:uniqueId val="{00000003-5F4A-8047-811F-8435BC9DD34A}"/>
            </c:ext>
          </c:extLst>
        </c:ser>
        <c:ser>
          <c:idx val="9"/>
          <c:order val="8"/>
          <c:tx>
            <c:strRef>
              <c:f>'Drivstoff - år '!$A$31</c:f>
              <c:strCache>
                <c:ptCount val="1"/>
                <c:pt idx="0">
                  <c:v>PHEV</c:v>
                </c:pt>
              </c:strCache>
            </c:strRef>
          </c:tx>
          <c:spPr>
            <a:solidFill>
              <a:schemeClr val="accent4"/>
            </a:solidFill>
            <a:ln>
              <a:noFill/>
            </a:ln>
            <a:effectLst/>
          </c:spPr>
          <c:cat>
            <c:numRef>
              <c:f>'Drivstoff - år '!$M$22:$AB$22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extLst/>
            </c:numRef>
          </c:cat>
          <c:val>
            <c:numRef>
              <c:f>'Drivstoff - år '!$M$31:$AB$31</c:f>
              <c:numCache>
                <c:formatCode>_-* #\ ##0_-;\-* #\ ##0_-;_-* "-"??_-;_-@_-</c:formatCode>
                <c:ptCount val="16"/>
                <c:pt idx="0">
                  <c:v>50</c:v>
                </c:pt>
                <c:pt idx="1">
                  <c:v>52</c:v>
                </c:pt>
                <c:pt idx="2">
                  <c:v>63</c:v>
                </c:pt>
                <c:pt idx="3">
                  <c:v>76</c:v>
                </c:pt>
                <c:pt idx="4">
                  <c:v>308</c:v>
                </c:pt>
                <c:pt idx="5">
                  <c:v>872</c:v>
                </c:pt>
                <c:pt idx="6">
                  <c:v>2620</c:v>
                </c:pt>
                <c:pt idx="7">
                  <c:v>12337</c:v>
                </c:pt>
                <c:pt idx="8">
                  <c:v>34619</c:v>
                </c:pt>
                <c:pt idx="9">
                  <c:v>67362</c:v>
                </c:pt>
                <c:pt idx="10">
                  <c:v>94188</c:v>
                </c:pt>
                <c:pt idx="11">
                  <c:v>112216</c:v>
                </c:pt>
                <c:pt idx="12">
                  <c:v>145612</c:v>
                </c:pt>
                <c:pt idx="13">
                  <c:v>182368</c:v>
                </c:pt>
                <c:pt idx="14">
                  <c:v>196544</c:v>
                </c:pt>
                <c:pt idx="15">
                  <c:v>205232</c:v>
                </c:pt>
              </c:numCache>
              <c:extLst/>
            </c:numRef>
          </c:val>
          <c:extLst>
            <c:ext xmlns:c16="http://schemas.microsoft.com/office/drawing/2014/chart" uri="{C3380CC4-5D6E-409C-BE32-E72D297353CC}">
              <c16:uniqueId val="{00000004-5F4A-8047-811F-8435BC9DD34A}"/>
            </c:ext>
          </c:extLst>
        </c:ser>
        <c:dLbls>
          <c:showLegendKey val="0"/>
          <c:showVal val="0"/>
          <c:showCatName val="0"/>
          <c:showSerName val="0"/>
          <c:showPercent val="0"/>
          <c:showBubbleSize val="0"/>
        </c:dLbls>
        <c:axId val="606820248"/>
        <c:axId val="606816648"/>
        <c:extLst>
          <c:ext xmlns:c15="http://schemas.microsoft.com/office/drawing/2012/chart" uri="{02D57815-91ED-43cb-92C2-25804820EDAC}">
            <c15:filteredAreaSeries>
              <c15:ser>
                <c:idx val="4"/>
                <c:order val="3"/>
                <c:tx>
                  <c:strRef>
                    <c:extLst>
                      <c:ext uri="{02D57815-91ED-43cb-92C2-25804820EDAC}">
                        <c15:formulaRef>
                          <c15:sqref>'Drivstoff - år '!$A$26</c15:sqref>
                        </c15:formulaRef>
                      </c:ext>
                    </c:extLst>
                    <c:strCache>
                      <c:ptCount val="1"/>
                      <c:pt idx="0">
                        <c:v>Gass</c:v>
                      </c:pt>
                    </c:strCache>
                  </c:strRef>
                </c:tx>
                <c:spPr>
                  <a:solidFill>
                    <a:schemeClr val="accent5"/>
                  </a:solidFill>
                  <a:ln>
                    <a:noFill/>
                  </a:ln>
                  <a:effectLst/>
                </c:spPr>
                <c:cat>
                  <c:numRef>
                    <c:extLst>
                      <c:ext uri="{02D57815-91ED-43cb-92C2-25804820EDAC}">
                        <c15:formulaRef>
                          <c15:sqref>'Drivstoff - år '!$M$22:$AB$22</c15:sqref>
                        </c15:formulaRef>
                      </c:ext>
                    </c:extLst>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extLst>
                      <c:ext uri="{02D57815-91ED-43cb-92C2-25804820EDAC}">
                        <c15:formulaRef>
                          <c15:sqref>'Drivstoff - år '!$M$26:$AB$26</c15:sqref>
                        </c15:formulaRef>
                      </c:ext>
                    </c:extLst>
                    <c:numCache>
                      <c:formatCode>_-* #\ ##0_-;\-* #\ ##0_-;_-* "-"??_-;_-@_-</c:formatCode>
                      <c:ptCount val="16"/>
                      <c:pt idx="0">
                        <c:v>24</c:v>
                      </c:pt>
                      <c:pt idx="1">
                        <c:v>24</c:v>
                      </c:pt>
                      <c:pt idx="2">
                        <c:v>27</c:v>
                      </c:pt>
                      <c:pt idx="3">
                        <c:v>38</c:v>
                      </c:pt>
                      <c:pt idx="4">
                        <c:v>36</c:v>
                      </c:pt>
                      <c:pt idx="5">
                        <c:v>87</c:v>
                      </c:pt>
                      <c:pt idx="6">
                        <c:v>120</c:v>
                      </c:pt>
                      <c:pt idx="7">
                        <c:v>129</c:v>
                      </c:pt>
                      <c:pt idx="8">
                        <c:v>116</c:v>
                      </c:pt>
                      <c:pt idx="9">
                        <c:v>171</c:v>
                      </c:pt>
                      <c:pt idx="10">
                        <c:v>228</c:v>
                      </c:pt>
                      <c:pt idx="11">
                        <c:v>239</c:v>
                      </c:pt>
                      <c:pt idx="12">
                        <c:v>231</c:v>
                      </c:pt>
                      <c:pt idx="13">
                        <c:v>225</c:v>
                      </c:pt>
                      <c:pt idx="14">
                        <c:v>218</c:v>
                      </c:pt>
                      <c:pt idx="15">
                        <c:v>186</c:v>
                      </c:pt>
                    </c:numCache>
                  </c:numRef>
                </c:val>
                <c:extLst>
                  <c:ext xmlns:c16="http://schemas.microsoft.com/office/drawing/2014/chart" uri="{C3380CC4-5D6E-409C-BE32-E72D297353CC}">
                    <c16:uniqueId val="{00000005-5F4A-8047-811F-8435BC9DD34A}"/>
                  </c:ext>
                </c:extLst>
              </c15:ser>
            </c15:filteredAreaSeries>
            <c15:filteredAreaSeries>
              <c15:ser>
                <c:idx val="6"/>
                <c:order val="5"/>
                <c:tx>
                  <c:strRef>
                    <c:extLst xmlns:c15="http://schemas.microsoft.com/office/drawing/2012/chart">
                      <c:ext xmlns:c15="http://schemas.microsoft.com/office/drawing/2012/chart" uri="{02D57815-91ED-43cb-92C2-25804820EDAC}">
                        <c15:formulaRef>
                          <c15:sqref>'Drivstoff - år '!$A$28</c15:sqref>
                        </c15:formulaRef>
                      </c:ext>
                    </c:extLst>
                    <c:strCache>
                      <c:ptCount val="1"/>
                      <c:pt idx="0">
                        <c:v>Hydrogen</c:v>
                      </c:pt>
                    </c:strCache>
                  </c:strRef>
                </c:tx>
                <c:spPr>
                  <a:solidFill>
                    <a:schemeClr val="accent1">
                      <a:lumMod val="60000"/>
                    </a:schemeClr>
                  </a:solidFill>
                  <a:ln>
                    <a:noFill/>
                  </a:ln>
                  <a:effectLst/>
                </c:spPr>
                <c:cat>
                  <c:numRef>
                    <c:extLst xmlns:c15="http://schemas.microsoft.com/office/drawing/2012/chart">
                      <c:ext xmlns:c15="http://schemas.microsoft.com/office/drawing/2012/chart" uri="{02D57815-91ED-43cb-92C2-25804820EDAC}">
                        <c15:formulaRef>
                          <c15:sqref>'Drivstoff - år '!$M$22:$AB$22</c15:sqref>
                        </c15:formulaRef>
                      </c:ext>
                    </c:extLst>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extLst xmlns:c15="http://schemas.microsoft.com/office/drawing/2012/chart">
                      <c:ext xmlns:c15="http://schemas.microsoft.com/office/drawing/2012/chart" uri="{02D57815-91ED-43cb-92C2-25804820EDAC}">
                        <c15:formulaRef>
                          <c15:sqref>'Drivstoff - år '!$M$28:$AB$28</c15:sqref>
                        </c15:formulaRef>
                      </c:ext>
                    </c:extLst>
                    <c:numCache>
                      <c:formatCode>_-* #\ ##0_-;\-* #\ ##0_-;_-* "-"??_-;_-@_-</c:formatCode>
                      <c:ptCount val="16"/>
                      <c:pt idx="0">
                        <c:v>15</c:v>
                      </c:pt>
                      <c:pt idx="1">
                        <c:v>17</c:v>
                      </c:pt>
                      <c:pt idx="2">
                        <c:v>19</c:v>
                      </c:pt>
                      <c:pt idx="3">
                        <c:v>35</c:v>
                      </c:pt>
                      <c:pt idx="4">
                        <c:v>20</c:v>
                      </c:pt>
                      <c:pt idx="5">
                        <c:v>20</c:v>
                      </c:pt>
                      <c:pt idx="6">
                        <c:v>21</c:v>
                      </c:pt>
                      <c:pt idx="7">
                        <c:v>19</c:v>
                      </c:pt>
                      <c:pt idx="8">
                        <c:v>41</c:v>
                      </c:pt>
                      <c:pt idx="9">
                        <c:v>98</c:v>
                      </c:pt>
                      <c:pt idx="10">
                        <c:v>144</c:v>
                      </c:pt>
                      <c:pt idx="11">
                        <c:v>150</c:v>
                      </c:pt>
                      <c:pt idx="12">
                        <c:v>153</c:v>
                      </c:pt>
                      <c:pt idx="13">
                        <c:v>195</c:v>
                      </c:pt>
                      <c:pt idx="14">
                        <c:v>202</c:v>
                      </c:pt>
                      <c:pt idx="15">
                        <c:v>142</c:v>
                      </c:pt>
                    </c:numCache>
                  </c:numRef>
                </c:val>
                <c:extLst xmlns:c15="http://schemas.microsoft.com/office/drawing/2012/chart">
                  <c:ext xmlns:c16="http://schemas.microsoft.com/office/drawing/2014/chart" uri="{C3380CC4-5D6E-409C-BE32-E72D297353CC}">
                    <c16:uniqueId val="{00000006-5F4A-8047-811F-8435BC9DD34A}"/>
                  </c:ext>
                </c:extLst>
              </c15:ser>
            </c15:filteredAreaSeries>
            <c15:filteredAreaSeries>
              <c15:ser>
                <c:idx val="7"/>
                <c:order val="6"/>
                <c:tx>
                  <c:strRef>
                    <c:extLst xmlns:c15="http://schemas.microsoft.com/office/drawing/2012/chart">
                      <c:ext xmlns:c15="http://schemas.microsoft.com/office/drawing/2012/chart" uri="{02D57815-91ED-43cb-92C2-25804820EDAC}">
                        <c15:formulaRef>
                          <c15:sqref>'Drivstoff - år '!$A$29</c15:sqref>
                        </c15:formulaRef>
                      </c:ext>
                    </c:extLst>
                    <c:strCache>
                      <c:ptCount val="1"/>
                      <c:pt idx="0">
                        <c:v>Ikke oppgitt</c:v>
                      </c:pt>
                    </c:strCache>
                  </c:strRef>
                </c:tx>
                <c:spPr>
                  <a:solidFill>
                    <a:schemeClr val="accent2">
                      <a:lumMod val="60000"/>
                    </a:schemeClr>
                  </a:solidFill>
                  <a:ln>
                    <a:noFill/>
                  </a:ln>
                  <a:effectLst/>
                </c:spPr>
                <c:cat>
                  <c:numRef>
                    <c:extLst xmlns:c15="http://schemas.microsoft.com/office/drawing/2012/chart">
                      <c:ext xmlns:c15="http://schemas.microsoft.com/office/drawing/2012/chart" uri="{02D57815-91ED-43cb-92C2-25804820EDAC}">
                        <c15:formulaRef>
                          <c15:sqref>'Drivstoff - år '!$M$22:$AB$22</c15:sqref>
                        </c15:formulaRef>
                      </c:ext>
                    </c:extLst>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extLst xmlns:c15="http://schemas.microsoft.com/office/drawing/2012/chart">
                      <c:ext xmlns:c15="http://schemas.microsoft.com/office/drawing/2012/chart" uri="{02D57815-91ED-43cb-92C2-25804820EDAC}">
                        <c15:formulaRef>
                          <c15:sqref>'Drivstoff - år '!$M$29:$AB$29</c15:sqref>
                        </c15:formulaRef>
                      </c:ext>
                    </c:extLst>
                    <c:numCache>
                      <c:formatCode>_-* #\ ##0_-;\-* #\ ##0_-;_-* "-"??_-;_-@_-</c:formatCode>
                      <c:ptCount val="16"/>
                      <c:pt idx="1">
                        <c:v>1</c:v>
                      </c:pt>
                      <c:pt idx="2">
                        <c:v>3</c:v>
                      </c:pt>
                      <c:pt idx="3">
                        <c:v>2</c:v>
                      </c:pt>
                      <c:pt idx="4">
                        <c:v>2</c:v>
                      </c:pt>
                      <c:pt idx="5">
                        <c:v>4</c:v>
                      </c:pt>
                      <c:pt idx="6">
                        <c:v>5</c:v>
                      </c:pt>
                      <c:pt idx="7">
                        <c:v>6</c:v>
                      </c:pt>
                      <c:pt idx="8">
                        <c:v>7</c:v>
                      </c:pt>
                      <c:pt idx="9">
                        <c:v>7</c:v>
                      </c:pt>
                      <c:pt idx="10">
                        <c:v>9</c:v>
                      </c:pt>
                      <c:pt idx="11">
                        <c:v>9</c:v>
                      </c:pt>
                      <c:pt idx="12">
                        <c:v>19</c:v>
                      </c:pt>
                      <c:pt idx="13">
                        <c:v>28</c:v>
                      </c:pt>
                      <c:pt idx="14">
                        <c:v>34</c:v>
                      </c:pt>
                      <c:pt idx="15">
                        <c:v>29</c:v>
                      </c:pt>
                    </c:numCache>
                  </c:numRef>
                </c:val>
                <c:extLst xmlns:c15="http://schemas.microsoft.com/office/drawing/2012/chart">
                  <c:ext xmlns:c16="http://schemas.microsoft.com/office/drawing/2014/chart" uri="{C3380CC4-5D6E-409C-BE32-E72D297353CC}">
                    <c16:uniqueId val="{00000007-5F4A-8047-811F-8435BC9DD34A}"/>
                  </c:ext>
                </c:extLst>
              </c15:ser>
            </c15:filteredAreaSeries>
            <c15:filteredAreaSeries>
              <c15:ser>
                <c:idx val="8"/>
                <c:order val="7"/>
                <c:tx>
                  <c:strRef>
                    <c:extLst xmlns:c15="http://schemas.microsoft.com/office/drawing/2012/chart">
                      <c:ext xmlns:c15="http://schemas.microsoft.com/office/drawing/2012/chart" uri="{02D57815-91ED-43cb-92C2-25804820EDAC}">
                        <c15:formulaRef>
                          <c15:sqref>'Drivstoff - år '!$A$30</c15:sqref>
                        </c15:formulaRef>
                      </c:ext>
                    </c:extLst>
                    <c:strCache>
                      <c:ptCount val="1"/>
                      <c:pt idx="0">
                        <c:v>Parafin</c:v>
                      </c:pt>
                    </c:strCache>
                  </c:strRef>
                </c:tx>
                <c:spPr>
                  <a:solidFill>
                    <a:schemeClr val="accent3">
                      <a:lumMod val="60000"/>
                    </a:schemeClr>
                  </a:solidFill>
                  <a:ln>
                    <a:noFill/>
                  </a:ln>
                  <a:effectLst/>
                </c:spPr>
                <c:cat>
                  <c:numRef>
                    <c:extLst xmlns:c15="http://schemas.microsoft.com/office/drawing/2012/chart">
                      <c:ext xmlns:c15="http://schemas.microsoft.com/office/drawing/2012/chart" uri="{02D57815-91ED-43cb-92C2-25804820EDAC}">
                        <c15:formulaRef>
                          <c15:sqref>'Drivstoff - år '!$M$22:$AB$22</c15:sqref>
                        </c15:formulaRef>
                      </c:ext>
                    </c:extLst>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extLst xmlns:c15="http://schemas.microsoft.com/office/drawing/2012/chart">
                      <c:ext xmlns:c15="http://schemas.microsoft.com/office/drawing/2012/chart" uri="{02D57815-91ED-43cb-92C2-25804820EDAC}">
                        <c15:formulaRef>
                          <c15:sqref>'Drivstoff - år '!$M$30:$AB$30</c15:sqref>
                        </c15:formulaRef>
                      </c:ext>
                    </c:extLst>
                    <c:numCache>
                      <c:formatCode>_-* #\ ##0_-;\-* #\ ##0_-;_-* "-"??_-;_-@_-</c:formatCode>
                      <c:ptCount val="16"/>
                      <c:pt idx="0">
                        <c:v>21</c:v>
                      </c:pt>
                      <c:pt idx="1">
                        <c:v>23</c:v>
                      </c:pt>
                      <c:pt idx="2">
                        <c:v>21</c:v>
                      </c:pt>
                      <c:pt idx="3">
                        <c:v>20</c:v>
                      </c:pt>
                      <c:pt idx="4">
                        <c:v>17</c:v>
                      </c:pt>
                      <c:pt idx="5">
                        <c:v>18</c:v>
                      </c:pt>
                      <c:pt idx="6">
                        <c:v>16</c:v>
                      </c:pt>
                      <c:pt idx="7">
                        <c:v>13</c:v>
                      </c:pt>
                      <c:pt idx="8">
                        <c:v>9</c:v>
                      </c:pt>
                      <c:pt idx="9">
                        <c:v>8</c:v>
                      </c:pt>
                      <c:pt idx="10">
                        <c:v>9</c:v>
                      </c:pt>
                      <c:pt idx="11">
                        <c:v>9</c:v>
                      </c:pt>
                      <c:pt idx="12">
                        <c:v>4</c:v>
                      </c:pt>
                      <c:pt idx="13">
                        <c:v>4</c:v>
                      </c:pt>
                      <c:pt idx="14">
                        <c:v>3</c:v>
                      </c:pt>
                      <c:pt idx="15">
                        <c:v>5</c:v>
                      </c:pt>
                    </c:numCache>
                  </c:numRef>
                </c:val>
                <c:extLst xmlns:c15="http://schemas.microsoft.com/office/drawing/2012/chart">
                  <c:ext xmlns:c16="http://schemas.microsoft.com/office/drawing/2014/chart" uri="{C3380CC4-5D6E-409C-BE32-E72D297353CC}">
                    <c16:uniqueId val="{00000008-5F4A-8047-811F-8435BC9DD34A}"/>
                  </c:ext>
                </c:extLst>
              </c15:ser>
            </c15:filteredAreaSeries>
          </c:ext>
        </c:extLst>
      </c:areaChart>
      <c:catAx>
        <c:axId val="606820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06816648"/>
        <c:crosses val="autoZero"/>
        <c:auto val="1"/>
        <c:lblAlgn val="ctr"/>
        <c:lblOffset val="100"/>
        <c:noMultiLvlLbl val="0"/>
      </c:catAx>
      <c:valAx>
        <c:axId val="606816648"/>
        <c:scaling>
          <c:orientation val="minMax"/>
          <c:max val="30000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06820248"/>
        <c:crosses val="autoZero"/>
        <c:crossBetween val="midCat"/>
      </c:valAx>
      <c:spPr>
        <a:noFill/>
        <a:ln>
          <a:noFill/>
        </a:ln>
        <a:effectLst/>
      </c:spPr>
    </c:plotArea>
    <c:legend>
      <c:legendPos val="b"/>
      <c:layout>
        <c:manualLayout>
          <c:xMode val="edge"/>
          <c:yMode val="edge"/>
          <c:x val="0.31873672653663387"/>
          <c:y val="0.94229911573342506"/>
          <c:w val="0.34654978585193186"/>
          <c:h val="4.3325326789247533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nb-N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5892388451444"/>
          <c:y val="7.354337606837609E-2"/>
          <c:w val="0.86608552055993004"/>
          <c:h val="0.83757564102564097"/>
        </c:manualLayout>
      </c:layout>
      <c:lineChart>
        <c:grouping val="standard"/>
        <c:varyColors val="0"/>
        <c:ser>
          <c:idx val="0"/>
          <c:order val="0"/>
          <c:tx>
            <c:strRef>
              <c:f>Statistikk!$D$15</c:f>
              <c:strCache>
                <c:ptCount val="1"/>
                <c:pt idx="0">
                  <c:v>Antall</c:v>
                </c:pt>
              </c:strCache>
            </c:strRef>
          </c:tx>
          <c:spPr>
            <a:ln w="28575" cap="rnd">
              <a:solidFill>
                <a:schemeClr val="accent2"/>
              </a:solidFill>
              <a:round/>
            </a:ln>
            <a:effectLst/>
          </c:spPr>
          <c:marker>
            <c:symbol val="square"/>
            <c:size val="6"/>
            <c:spPr>
              <a:solidFill>
                <a:schemeClr val="accent2"/>
              </a:solidFill>
              <a:ln w="9525">
                <a:noFill/>
              </a:ln>
              <a:effectLst/>
            </c:spPr>
          </c:marker>
          <c:cat>
            <c:numRef>
              <c:f>Statistikk!$C$16:$C$29</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Statistikk!$D$16:$D$29</c:f>
              <c:numCache>
                <c:formatCode>General</c:formatCode>
                <c:ptCount val="14"/>
                <c:pt idx="0">
                  <c:v>2068</c:v>
                </c:pt>
                <c:pt idx="1">
                  <c:v>3909</c:v>
                </c:pt>
                <c:pt idx="2">
                  <c:v>8031</c:v>
                </c:pt>
                <c:pt idx="3">
                  <c:v>17770</c:v>
                </c:pt>
                <c:pt idx="4">
                  <c:v>38568</c:v>
                </c:pt>
                <c:pt idx="5">
                  <c:v>69000</c:v>
                </c:pt>
                <c:pt idx="6">
                  <c:v>97359</c:v>
                </c:pt>
                <c:pt idx="7">
                  <c:v>138829</c:v>
                </c:pt>
                <c:pt idx="8">
                  <c:v>195054</c:v>
                </c:pt>
                <c:pt idx="9">
                  <c:v>260688</c:v>
                </c:pt>
                <c:pt idx="10">
                  <c:v>339831</c:v>
                </c:pt>
                <c:pt idx="11">
                  <c:v>460476</c:v>
                </c:pt>
                <c:pt idx="12">
                  <c:v>598609</c:v>
                </c:pt>
                <c:pt idx="13">
                  <c:v>689185</c:v>
                </c:pt>
              </c:numCache>
            </c:numRef>
          </c:val>
          <c:smooth val="0"/>
          <c:extLst>
            <c:ext xmlns:c16="http://schemas.microsoft.com/office/drawing/2014/chart" uri="{C3380CC4-5D6E-409C-BE32-E72D297353CC}">
              <c16:uniqueId val="{00000000-8700-B149-9E8F-4278ECCF64FC}"/>
            </c:ext>
          </c:extLst>
        </c:ser>
        <c:dLbls>
          <c:showLegendKey val="0"/>
          <c:showVal val="0"/>
          <c:showCatName val="0"/>
          <c:showSerName val="0"/>
          <c:showPercent val="0"/>
          <c:showBubbleSize val="0"/>
        </c:dLbls>
        <c:marker val="1"/>
        <c:smooth val="0"/>
        <c:axId val="634288472"/>
        <c:axId val="634286672"/>
      </c:lineChart>
      <c:catAx>
        <c:axId val="634288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34286672"/>
        <c:crosses val="autoZero"/>
        <c:auto val="1"/>
        <c:lblAlgn val="ctr"/>
        <c:lblOffset val="100"/>
        <c:noMultiLvlLbl val="0"/>
      </c:catAx>
      <c:valAx>
        <c:axId val="63428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3428847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999145299145309E-2"/>
          <c:y val="6.4623717948717949E-2"/>
          <c:w val="0.90900082695142559"/>
          <c:h val="0.79839179193509902"/>
        </c:manualLayout>
      </c:layout>
      <c:barChart>
        <c:barDir val="col"/>
        <c:grouping val="stacked"/>
        <c:varyColors val="0"/>
        <c:ser>
          <c:idx val="0"/>
          <c:order val="0"/>
          <c:tx>
            <c:strRef>
              <c:f>'Ark1'!$B$1</c:f>
              <c:strCache>
                <c:ptCount val="1"/>
                <c:pt idx="0">
                  <c:v>Petrol</c:v>
                </c:pt>
              </c:strCache>
            </c:strRef>
          </c:tx>
          <c:spPr>
            <a:solidFill>
              <a:schemeClr val="accent2"/>
            </a:solidFill>
            <a:ln>
              <a:noFill/>
            </a:ln>
            <a:effectLst/>
          </c:spPr>
          <c:invertIfNegative val="0"/>
          <c:cat>
            <c:numRef>
              <c:f>'[1]2012 til 2013'!$A$2:$A$13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'[1]2012 til 2013'!$B$2:$B$13</c:f>
              <c:numCache>
                <c:formatCode>General</c:formatCode>
                <c:ptCount val="12"/>
                <c:pt idx="0">
                  <c:v>0.28400376893527579</c:v>
                </c:pt>
                <c:pt idx="1">
                  <c:v>0.34958846289131201</c:v>
                </c:pt>
                <c:pt idx="2">
                  <c:v>0.30647711511789183</c:v>
                </c:pt>
                <c:pt idx="3">
                  <c:v>0.29633808051179272</c:v>
                </c:pt>
                <c:pt idx="4">
                  <c:v>0.28983913636863451</c:v>
                </c:pt>
                <c:pt idx="5">
                  <c:v>0.24702174598172078</c:v>
                </c:pt>
                <c:pt idx="6">
                  <c:v>0.22038275118468995</c:v>
                </c:pt>
                <c:pt idx="7">
                  <c:v>0.15700830869287336</c:v>
                </c:pt>
                <c:pt idx="8">
                  <c:v>7.9802279863095071E-2</c:v>
                </c:pt>
                <c:pt idx="9">
                  <c:v>4.2500000000000003E-2</c:v>
                </c:pt>
                <c:pt idx="10">
                  <c:v>2.4899999999999999E-2</c:v>
                </c:pt>
                <c:pt idx="11">
                  <c:v>1.2E-2</c:v>
                </c:pt>
              </c:numCache>
            </c:numRef>
          </c:val>
          <c:extLst>
            <c:ext xmlns:c16="http://schemas.microsoft.com/office/drawing/2014/chart" uri="{C3380CC4-5D6E-409C-BE32-E72D297353CC}">
              <c16:uniqueId val="{00000000-8385-1747-AE07-429265A4E7B6}"/>
            </c:ext>
          </c:extLst>
        </c:ser>
        <c:ser>
          <c:idx val="1"/>
          <c:order val="1"/>
          <c:tx>
            <c:strRef>
              <c:f>'Ark1'!$C$1</c:f>
              <c:strCache>
                <c:ptCount val="1"/>
                <c:pt idx="0">
                  <c:v>Diesel</c:v>
                </c:pt>
              </c:strCache>
            </c:strRef>
          </c:tx>
          <c:spPr>
            <a:solidFill>
              <a:schemeClr val="bg1">
                <a:lumMod val="65000"/>
              </a:schemeClr>
            </a:solidFill>
            <a:ln>
              <a:noFill/>
            </a:ln>
            <a:effectLst/>
          </c:spPr>
          <c:invertIfNegative val="0"/>
          <c:cat>
            <c:numRef>
              <c:f>'[1]2012 til 2013'!$A$2:$A$13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'[1]2012 til 2013'!$C$2:$C$13</c:f>
              <c:numCache>
                <c:formatCode>General</c:formatCode>
                <c:ptCount val="12"/>
                <c:pt idx="0">
                  <c:v>0.64164673479741974</c:v>
                </c:pt>
                <c:pt idx="1">
                  <c:v>0.52539570875835384</c:v>
                </c:pt>
                <c:pt idx="2">
                  <c:v>0.48668515950069346</c:v>
                </c:pt>
                <c:pt idx="3">
                  <c:v>0.40819983276482219</c:v>
                </c:pt>
                <c:pt idx="4">
                  <c:v>0.30802765793678</c:v>
                </c:pt>
                <c:pt idx="5">
                  <c:v>0.23074062401512763</c:v>
                </c:pt>
                <c:pt idx="6">
                  <c:v>0.17747027290118908</c:v>
                </c:pt>
                <c:pt idx="7">
                  <c:v>0.16029526411529629</c:v>
                </c:pt>
                <c:pt idx="8">
                  <c:v>8.6011088167906549E-2</c:v>
                </c:pt>
                <c:pt idx="9">
                  <c:v>4.02E-2</c:v>
                </c:pt>
                <c:pt idx="10">
                  <c:v>3.1099999999999999E-2</c:v>
                </c:pt>
                <c:pt idx="11">
                  <c:v>2.5000000000000001E-2</c:v>
                </c:pt>
              </c:numCache>
            </c:numRef>
          </c:val>
          <c:extLst>
            <c:ext xmlns:c16="http://schemas.microsoft.com/office/drawing/2014/chart" uri="{C3380CC4-5D6E-409C-BE32-E72D297353CC}">
              <c16:uniqueId val="{00000001-8385-1747-AE07-429265A4E7B6}"/>
            </c:ext>
          </c:extLst>
        </c:ser>
        <c:ser>
          <c:idx val="2"/>
          <c:order val="2"/>
          <c:tx>
            <c:strRef>
              <c:f>'Ark1'!$D$1</c:f>
              <c:strCache>
                <c:ptCount val="1"/>
                <c:pt idx="0">
                  <c:v>Hybrid</c:v>
                </c:pt>
              </c:strCache>
            </c:strRef>
          </c:tx>
          <c:spPr>
            <a:solidFill>
              <a:schemeClr val="accent4"/>
            </a:solidFill>
            <a:ln>
              <a:noFill/>
            </a:ln>
            <a:effectLst/>
          </c:spPr>
          <c:invertIfNegative val="0"/>
          <c:cat>
            <c:numRef>
              <c:f>'[1]2012 til 2013'!$A$2:$A$13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'[1]2012 til 2013'!$D$2:$D$13</c:f>
              <c:numCache>
                <c:formatCode>General</c:formatCode>
                <c:ptCount val="12"/>
                <c:pt idx="0">
                  <c:v>4.3306515909255633E-2</c:v>
                </c:pt>
                <c:pt idx="1">
                  <c:v>6.6802673232500873E-2</c:v>
                </c:pt>
                <c:pt idx="2">
                  <c:v>6.9459084604715671E-2</c:v>
                </c:pt>
                <c:pt idx="3">
                  <c:v>7.132713058943764E-2</c:v>
                </c:pt>
                <c:pt idx="4">
                  <c:v>0.11163431498741939</c:v>
                </c:pt>
                <c:pt idx="5">
                  <c:v>0.12921525370312006</c:v>
                </c:pt>
                <c:pt idx="6">
                  <c:v>0.11035023558599058</c:v>
                </c:pt>
                <c:pt idx="7">
                  <c:v>0.12323975811379327</c:v>
                </c:pt>
                <c:pt idx="8">
                  <c:v>8.6598025627245209E-2</c:v>
                </c:pt>
                <c:pt idx="9">
                  <c:v>5.5500000000000001E-2</c:v>
                </c:pt>
                <c:pt idx="10">
                  <c:v>5.8299999999999998E-2</c:v>
                </c:pt>
                <c:pt idx="11">
                  <c:v>0.06</c:v>
                </c:pt>
              </c:numCache>
            </c:numRef>
          </c:val>
          <c:extLst>
            <c:ext xmlns:c16="http://schemas.microsoft.com/office/drawing/2014/chart" uri="{C3380CC4-5D6E-409C-BE32-E72D297353CC}">
              <c16:uniqueId val="{00000002-8385-1747-AE07-429265A4E7B6}"/>
            </c:ext>
          </c:extLst>
        </c:ser>
        <c:ser>
          <c:idx val="3"/>
          <c:order val="3"/>
          <c:tx>
            <c:strRef>
              <c:f>'Ark1'!$E$1</c:f>
              <c:strCache>
                <c:ptCount val="1"/>
                <c:pt idx="0">
                  <c:v>Plugin hybrid</c:v>
                </c:pt>
              </c:strCache>
            </c:strRef>
          </c:tx>
          <c:spPr>
            <a:solidFill>
              <a:schemeClr val="accent5"/>
            </a:solidFill>
            <a:ln>
              <a:noFill/>
            </a:ln>
            <a:effectLst/>
          </c:spPr>
          <c:invertIfNegative val="0"/>
          <c:cat>
            <c:numRef>
              <c:f>'[1]2012 til 2013'!$A$2:$A$13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'[1]2012 til 2013'!$E$2:$E$13</c:f>
              <c:numCache>
                <c:formatCode>General</c:formatCode>
                <c:ptCount val="12"/>
                <c:pt idx="0">
                  <c:v>2.4063202145393927E-3</c:v>
                </c:pt>
                <c:pt idx="1">
                  <c:v>2.4059092507914175E-3</c:v>
                </c:pt>
                <c:pt idx="2">
                  <c:v>1.1671289875173371E-2</c:v>
                </c:pt>
                <c:pt idx="3">
                  <c:v>5.297107893234939E-2</c:v>
                </c:pt>
                <c:pt idx="4">
                  <c:v>0.13365199899096394</c:v>
                </c:pt>
                <c:pt idx="5">
                  <c:v>0.18426095178064922</c:v>
                </c:pt>
                <c:pt idx="6">
                  <c:v>0.17945095282196188</c:v>
                </c:pt>
                <c:pt idx="7">
                  <c:v>0.13551667708472337</c:v>
                </c:pt>
                <c:pt idx="8">
                  <c:v>0.20443102424122422</c:v>
                </c:pt>
                <c:pt idx="9">
                  <c:v>0.217</c:v>
                </c:pt>
                <c:pt idx="10">
                  <c:v>9.2499999999999999E-2</c:v>
                </c:pt>
                <c:pt idx="11">
                  <c:v>7.9000000000000001E-2</c:v>
                </c:pt>
              </c:numCache>
            </c:numRef>
          </c:val>
          <c:extLst>
            <c:ext xmlns:c16="http://schemas.microsoft.com/office/drawing/2014/chart" uri="{C3380CC4-5D6E-409C-BE32-E72D297353CC}">
              <c16:uniqueId val="{00000003-8385-1747-AE07-429265A4E7B6}"/>
            </c:ext>
          </c:extLst>
        </c:ser>
        <c:ser>
          <c:idx val="4"/>
          <c:order val="4"/>
          <c:tx>
            <c:strRef>
              <c:f>'Ark1'!$F$1</c:f>
              <c:strCache>
                <c:ptCount val="1"/>
                <c:pt idx="0">
                  <c:v>Electric</c:v>
                </c:pt>
              </c:strCache>
            </c:strRef>
          </c:tx>
          <c:spPr>
            <a:solidFill>
              <a:srgbClr val="6FCDBC"/>
            </a:solidFill>
            <a:ln>
              <a:noFill/>
            </a:ln>
            <a:effectLst/>
          </c:spPr>
          <c:invertIfNegative val="0"/>
          <c:cat>
            <c:numRef>
              <c:f>'[1]2012 til 2013'!$A$2:$A$13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'[1]2012 til 2013'!$F$2:$F$13</c:f>
              <c:numCache>
                <c:formatCode>General</c:formatCode>
                <c:ptCount val="12"/>
                <c:pt idx="0">
                  <c:v>2.8636660143509459E-2</c:v>
                </c:pt>
                <c:pt idx="1">
                  <c:v>5.5448469926134364E-2</c:v>
                </c:pt>
                <c:pt idx="2">
                  <c:v>0.12545076282940359</c:v>
                </c:pt>
                <c:pt idx="3">
                  <c:v>0.17107760508607303</c:v>
                </c:pt>
                <c:pt idx="4">
                  <c:v>0.15667225086188497</c:v>
                </c:pt>
                <c:pt idx="5">
                  <c:v>0.20816262212417272</c:v>
                </c:pt>
                <c:pt idx="6">
                  <c:v>0.31158190753672371</c:v>
                </c:pt>
                <c:pt idx="7">
                  <c:v>0.42362393858731151</c:v>
                </c:pt>
                <c:pt idx="8">
                  <c:v>0.54301615138743531</c:v>
                </c:pt>
                <c:pt idx="9">
                  <c:v>0.64510000000000001</c:v>
                </c:pt>
                <c:pt idx="10">
                  <c:v>0.79310000000000003</c:v>
                </c:pt>
                <c:pt idx="11">
                  <c:v>0.82399999999999995</c:v>
                </c:pt>
              </c:numCache>
            </c:numRef>
          </c:val>
          <c:extLst>
            <c:ext xmlns:c16="http://schemas.microsoft.com/office/drawing/2014/chart" uri="{C3380CC4-5D6E-409C-BE32-E72D297353CC}">
              <c16:uniqueId val="{00000004-8385-1747-AE07-429265A4E7B6}"/>
            </c:ext>
          </c:extLst>
        </c:ser>
        <c:dLbls>
          <c:showLegendKey val="0"/>
          <c:showVal val="0"/>
          <c:showCatName val="0"/>
          <c:showSerName val="0"/>
          <c:showPercent val="0"/>
          <c:showBubbleSize val="0"/>
        </c:dLbls>
        <c:gapWidth val="50"/>
        <c:overlap val="100"/>
        <c:axId val="741633352"/>
        <c:axId val="741632272"/>
      </c:barChart>
      <c:catAx>
        <c:axId val="741633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741632272"/>
        <c:crossesAt val="0"/>
        <c:auto val="1"/>
        <c:lblAlgn val="ctr"/>
        <c:lblOffset val="100"/>
        <c:noMultiLvlLbl val="0"/>
      </c:catAx>
      <c:valAx>
        <c:axId val="7416322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741633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5896057347672"/>
          <c:y val="6.8053555555555562E-2"/>
          <c:w val="0.86608552055993004"/>
          <c:h val="0.86282088888888897"/>
        </c:manualLayout>
      </c:layout>
      <c:barChart>
        <c:barDir val="col"/>
        <c:grouping val="clustered"/>
        <c:varyColors val="0"/>
        <c:ser>
          <c:idx val="0"/>
          <c:order val="0"/>
          <c:tx>
            <c:strRef>
              <c:f>Statistikk!$D$15</c:f>
              <c:strCache>
                <c:ptCount val="1"/>
                <c:pt idx="0">
                  <c:v>Andel av nybilsalget per år</c:v>
                </c:pt>
              </c:strCache>
            </c:strRef>
          </c:tx>
          <c:spPr>
            <a:solidFill>
              <a:srgbClr val="5FC7B5"/>
            </a:solidFill>
            <a:ln>
              <a:noFill/>
            </a:ln>
            <a:effectLst/>
          </c:spPr>
          <c:invertIfNegative val="0"/>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1E-064D-B3C9-C1DD1A07E7A3}"/>
                </c:ext>
              </c:extLst>
            </c:dLbl>
            <c:spPr>
              <a:solidFill>
                <a:srgbClr val="ED7D3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Statistikk!$C$16:$C$29</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Statistikk!$D$16:$D$29</c:f>
              <c:numCache>
                <c:formatCode>0.0%</c:formatCode>
                <c:ptCount val="14"/>
                <c:pt idx="0">
                  <c:v>2.7726215371601799E-3</c:v>
                </c:pt>
                <c:pt idx="1">
                  <c:v>1.44468546637744E-2</c:v>
                </c:pt>
                <c:pt idx="2">
                  <c:v>2.8571635815006099E-2</c:v>
                </c:pt>
                <c:pt idx="3">
                  <c:v>5.5481645725548201E-2</c:v>
                </c:pt>
                <c:pt idx="4">
                  <c:v>0.12545180827372801</c:v>
                </c:pt>
                <c:pt idx="5">
                  <c:v>0.17111841450054799</c:v>
                </c:pt>
                <c:pt idx="6">
                  <c:v>0.15666041275797399</c:v>
                </c:pt>
                <c:pt idx="7">
                  <c:v>0.20818254038308801</c:v>
                </c:pt>
                <c:pt idx="8">
                  <c:v>0.31161164680902897</c:v>
                </c:pt>
                <c:pt idx="9">
                  <c:v>0.42360428198139999</c:v>
                </c:pt>
                <c:pt idx="10">
                  <c:v>0.54302687411598305</c:v>
                </c:pt>
                <c:pt idx="11">
                  <c:v>0.64513914498879499</c:v>
                </c:pt>
                <c:pt idx="12">
                  <c:v>0.79309415085247503</c:v>
                </c:pt>
                <c:pt idx="13">
                  <c:v>0.82383244192732796</c:v>
                </c:pt>
              </c:numCache>
            </c:numRef>
          </c:val>
          <c:extLst>
            <c:ext xmlns:c16="http://schemas.microsoft.com/office/drawing/2014/chart" uri="{C3380CC4-5D6E-409C-BE32-E72D297353CC}">
              <c16:uniqueId val="{00000001-B91E-064D-B3C9-C1DD1A07E7A3}"/>
            </c:ext>
          </c:extLst>
        </c:ser>
        <c:dLbls>
          <c:showLegendKey val="0"/>
          <c:showVal val="0"/>
          <c:showCatName val="0"/>
          <c:showSerName val="0"/>
          <c:showPercent val="0"/>
          <c:showBubbleSize val="0"/>
        </c:dLbls>
        <c:gapWidth val="30"/>
        <c:overlap val="-27"/>
        <c:axId val="634288472"/>
        <c:axId val="634286672"/>
      </c:barChart>
      <c:catAx>
        <c:axId val="634288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b-NO"/>
          </a:p>
        </c:txPr>
        <c:crossAx val="634286672"/>
        <c:crosses val="autoZero"/>
        <c:auto val="1"/>
        <c:lblAlgn val="ctr"/>
        <c:lblOffset val="100"/>
        <c:noMultiLvlLbl val="0"/>
      </c:catAx>
      <c:valAx>
        <c:axId val="6342866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b-NO"/>
          </a:p>
        </c:txPr>
        <c:crossAx val="634288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57222222222222"/>
          <c:y val="3.133377777777778E-2"/>
          <c:w val="0.85439193548387093"/>
          <c:h val="0.89796488888888881"/>
        </c:manualLayout>
      </c:layout>
      <c:barChart>
        <c:barDir val="col"/>
        <c:grouping val="clustered"/>
        <c:varyColors val="0"/>
        <c:ser>
          <c:idx val="0"/>
          <c:order val="0"/>
          <c:tx>
            <c:strRef>
              <c:f>Statistikk!$D$35</c:f>
              <c:strCache>
                <c:ptCount val="1"/>
                <c:pt idx="0">
                  <c:v>Antall i bestanden</c:v>
                </c:pt>
              </c:strCache>
            </c:strRef>
          </c:tx>
          <c:spPr>
            <a:solidFill>
              <a:srgbClr val="6FCDBC"/>
            </a:solidFill>
            <a:ln>
              <a:noFill/>
            </a:ln>
            <a:effectLst/>
          </c:spPr>
          <c:invertIfNegative val="0"/>
          <c:dLbls>
            <c:dLbl>
              <c:idx val="13"/>
              <c:spPr>
                <a:solidFill>
                  <a:srgbClr val="ED7D3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7A-5F4C-8DA2-67F11E65E460}"/>
                </c:ext>
              </c:extLst>
            </c:dLbl>
            <c:spPr>
              <a:solidFill>
                <a:srgbClr val="ED7D3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Statistikk!$C$36:$C$49</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Statistikk!$D$36:$D$49</c:f>
              <c:numCache>
                <c:formatCode>_-* #\ ##0_-;\-* #\ ##0_-;_-* "-"??_-;_-@_-</c:formatCode>
                <c:ptCount val="14"/>
                <c:pt idx="0">
                  <c:v>2069</c:v>
                </c:pt>
                <c:pt idx="1">
                  <c:v>3958</c:v>
                </c:pt>
                <c:pt idx="2">
                  <c:v>8026</c:v>
                </c:pt>
                <c:pt idx="3">
                  <c:v>17765</c:v>
                </c:pt>
                <c:pt idx="4">
                  <c:v>38621</c:v>
                </c:pt>
                <c:pt idx="5">
                  <c:v>69062</c:v>
                </c:pt>
                <c:pt idx="6">
                  <c:v>98110</c:v>
                </c:pt>
                <c:pt idx="7">
                  <c:v>139078</c:v>
                </c:pt>
                <c:pt idx="8">
                  <c:v>196267</c:v>
                </c:pt>
                <c:pt idx="9">
                  <c:v>259789</c:v>
                </c:pt>
                <c:pt idx="10">
                  <c:v>339831</c:v>
                </c:pt>
                <c:pt idx="11">
                  <c:v>460476</c:v>
                </c:pt>
                <c:pt idx="12">
                  <c:v>598609</c:v>
                </c:pt>
                <c:pt idx="13">
                  <c:v>689173</c:v>
                </c:pt>
              </c:numCache>
            </c:numRef>
          </c:val>
          <c:extLst>
            <c:ext xmlns:c16="http://schemas.microsoft.com/office/drawing/2014/chart" uri="{C3380CC4-5D6E-409C-BE32-E72D297353CC}">
              <c16:uniqueId val="{00000001-647A-5F4C-8DA2-67F11E65E460}"/>
            </c:ext>
          </c:extLst>
        </c:ser>
        <c:dLbls>
          <c:showLegendKey val="0"/>
          <c:showVal val="0"/>
          <c:showCatName val="0"/>
          <c:showSerName val="0"/>
          <c:showPercent val="0"/>
          <c:showBubbleSize val="0"/>
        </c:dLbls>
        <c:gapWidth val="30"/>
        <c:overlap val="-27"/>
        <c:axId val="963552880"/>
        <c:axId val="963553960"/>
      </c:barChart>
      <c:catAx>
        <c:axId val="96355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b-NO"/>
          </a:p>
        </c:txPr>
        <c:crossAx val="963553960"/>
        <c:crosses val="autoZero"/>
        <c:auto val="1"/>
        <c:lblAlgn val="ctr"/>
        <c:lblOffset val="100"/>
        <c:noMultiLvlLbl val="0"/>
      </c:catAx>
      <c:valAx>
        <c:axId val="963553960"/>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b-NO"/>
          </a:p>
        </c:txPr>
        <c:crossAx val="963552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Body type</a:t>
            </a:r>
          </a:p>
        </c:rich>
      </c:tx>
      <c:layout>
        <c:manualLayout>
          <c:xMode val="edge"/>
          <c:yMode val="edge"/>
          <c:x val="2.556435711857058E-2"/>
          <c:y val="4.666597749080017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15935630227677311"/>
          <c:y val="5.237725490491623E-2"/>
          <c:w val="0.68510466533084058"/>
          <c:h val="0.86943955625727742"/>
        </c:manualLayout>
      </c:layout>
      <c:pieChart>
        <c:varyColors val="1"/>
        <c:ser>
          <c:idx val="0"/>
          <c:order val="0"/>
          <c:dPt>
            <c:idx val="0"/>
            <c:bubble3D val="0"/>
            <c:spPr>
              <a:solidFill>
                <a:srgbClr val="5FC7B5"/>
              </a:solidFill>
              <a:ln w="19050">
                <a:solidFill>
                  <a:schemeClr val="lt1"/>
                </a:solidFill>
              </a:ln>
              <a:effectLst/>
            </c:spPr>
            <c:extLst>
              <c:ext xmlns:c16="http://schemas.microsoft.com/office/drawing/2014/chart" uri="{C3380CC4-5D6E-409C-BE32-E72D297353CC}">
                <c16:uniqueId val="{00000001-1F31-E14B-9516-B35C4A05B9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F31-E14B-9516-B35C4A05B9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31-E14B-9516-B35C4A05B9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31-E14B-9516-B35C4A05B9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F31-E14B-9516-B35C4A05B9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F31-E14B-9516-B35C4A05B9F9}"/>
              </c:ext>
            </c:extLst>
          </c:dPt>
          <c:dLbls>
            <c:dLbl>
              <c:idx val="0"/>
              <c:layout>
                <c:manualLayout>
                  <c:x val="-0.10589443759763688"/>
                  <c:y val="0.129275045700455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31-E14B-9516-B35C4A05B9F9}"/>
                </c:ext>
              </c:extLst>
            </c:dLbl>
            <c:dLbl>
              <c:idx val="3"/>
              <c:layout>
                <c:manualLayout>
                  <c:x val="9.4073564056775402E-2"/>
                  <c:y val="-0.149756740803330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31-E14B-9516-B35C4A05B9F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494E"/>
                    </a:solidFill>
                    <a:latin typeface="+mn-lt"/>
                    <a:ea typeface="+mn-ea"/>
                    <a:cs typeface="+mn-cs"/>
                  </a:defRPr>
                </a:pPr>
                <a:endParaRPr lang="nb-N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'2wd og 4wd'!$H$2:$H$7</c:f>
              <c:strCache>
                <c:ptCount val="6"/>
                <c:pt idx="0">
                  <c:v>Compact</c:v>
                </c:pt>
                <c:pt idx="1">
                  <c:v>Sedan</c:v>
                </c:pt>
                <c:pt idx="2">
                  <c:v>SW/Estate</c:v>
                </c:pt>
                <c:pt idx="3">
                  <c:v>SUV</c:v>
                </c:pt>
                <c:pt idx="4">
                  <c:v>MPV</c:v>
                </c:pt>
                <c:pt idx="5">
                  <c:v>Others</c:v>
                </c:pt>
              </c:strCache>
            </c:strRef>
          </c:cat>
          <c:val>
            <c:numRef>
              <c:f>'2wd og 4wd'!$I$2:$I$7</c:f>
              <c:numCache>
                <c:formatCode>0%</c:formatCode>
                <c:ptCount val="6"/>
                <c:pt idx="0">
                  <c:v>0.19185052736051925</c:v>
                </c:pt>
                <c:pt idx="1">
                  <c:v>3.3839294857151862E-2</c:v>
                </c:pt>
                <c:pt idx="2">
                  <c:v>2.1007774530731847E-2</c:v>
                </c:pt>
                <c:pt idx="3">
                  <c:v>0.72917536411112771</c:v>
                </c:pt>
                <c:pt idx="4">
                  <c:v>2.3756823391333802E-2</c:v>
                </c:pt>
                <c:pt idx="5">
                  <c:v>3.7021574913550685E-4</c:v>
                </c:pt>
              </c:numCache>
            </c:numRef>
          </c:val>
          <c:extLst>
            <c:ext xmlns:c16="http://schemas.microsoft.com/office/drawing/2014/chart" uri="{C3380CC4-5D6E-409C-BE32-E72D297353CC}">
              <c16:uniqueId val="{0000000C-1F31-E14B-9516-B35C4A05B9F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Driving wheels</a:t>
            </a:r>
          </a:p>
        </c:rich>
      </c:tx>
      <c:layout>
        <c:manualLayout>
          <c:xMode val="edge"/>
          <c:yMode val="edge"/>
          <c:x val="6.6712252236031749E-2"/>
          <c:y val="4.985426615524447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23560215641425283"/>
          <c:y val="0.13208151064450277"/>
          <c:w val="0.57252609490651718"/>
          <c:h val="0.77330781568970541"/>
        </c:manualLayout>
      </c:layout>
      <c:pieChart>
        <c:varyColors val="1"/>
        <c:ser>
          <c:idx val="0"/>
          <c:order val="0"/>
          <c:dPt>
            <c:idx val="0"/>
            <c:bubble3D val="0"/>
            <c:spPr>
              <a:solidFill>
                <a:srgbClr val="5FC7B5"/>
              </a:solidFill>
              <a:ln w="19050">
                <a:solidFill>
                  <a:schemeClr val="lt1"/>
                </a:solidFill>
              </a:ln>
              <a:effectLst/>
            </c:spPr>
            <c:extLst>
              <c:ext xmlns:c16="http://schemas.microsoft.com/office/drawing/2014/chart" uri="{C3380CC4-5D6E-409C-BE32-E72D297353CC}">
                <c16:uniqueId val="{00000001-EABE-D143-8137-7EBFB3DC6E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BE-D143-8137-7EBFB3DC6ECF}"/>
              </c:ext>
            </c:extLst>
          </c:dPt>
          <c:dLbls>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40494E"/>
                    </a:solidFill>
                    <a:latin typeface="+mn-lt"/>
                    <a:ea typeface="+mn-ea"/>
                    <a:cs typeface="+mn-cs"/>
                  </a:defRPr>
                </a:pPr>
                <a:endParaRPr lang="nb-NO"/>
              </a:p>
            </c:txPr>
            <c:dLblPos val="in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'2wd og 4wd'!$E$2:$E$3</c:f>
              <c:strCache>
                <c:ptCount val="2"/>
                <c:pt idx="0">
                  <c:v>2wd</c:v>
                </c:pt>
                <c:pt idx="1">
                  <c:v>4wd</c:v>
                </c:pt>
              </c:strCache>
            </c:strRef>
          </c:cat>
          <c:val>
            <c:numRef>
              <c:f>'2wd og 4wd'!$F$2:$F$3</c:f>
              <c:numCache>
                <c:formatCode>0%</c:formatCode>
                <c:ptCount val="2"/>
                <c:pt idx="0">
                  <c:v>0.33632131576252627</c:v>
                </c:pt>
                <c:pt idx="1">
                  <c:v>0.66367868423747367</c:v>
                </c:pt>
              </c:numCache>
            </c:numRef>
          </c:val>
          <c:extLst>
            <c:ext xmlns:c16="http://schemas.microsoft.com/office/drawing/2014/chart" uri="{C3380CC4-5D6E-409C-BE32-E72D297353CC}">
              <c16:uniqueId val="{00000004-EABE-D143-8137-7EBFB3DC6ECF}"/>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Worksheet!$J$3</c:f>
              <c:strCache>
                <c:ptCount val="1"/>
                <c:pt idx="0">
                  <c:v>2022</c:v>
                </c:pt>
              </c:strCache>
            </c:strRef>
          </c:tx>
          <c:spPr>
            <a:solidFill>
              <a:srgbClr val="6FCDBC"/>
            </a:solidFill>
            <a:ln>
              <a:noFill/>
            </a:ln>
            <a:effectLst/>
          </c:spPr>
          <c:invertIfNegative val="0"/>
          <c:dLbls>
            <c:spPr>
              <a:solidFill>
                <a:srgbClr val="40494E"/>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Worksheet!$H$5:$H$9</c:f>
              <c:strCache>
                <c:ptCount val="5"/>
                <c:pt idx="0">
                  <c:v>SEA</c:v>
                </c:pt>
                <c:pt idx="1">
                  <c:v>RAIL</c:v>
                </c:pt>
                <c:pt idx="2">
                  <c:v>AIR</c:v>
                </c:pt>
                <c:pt idx="3">
                  <c:v>ROAD</c:v>
                </c:pt>
                <c:pt idx="4">
                  <c:v>IN TOTAL</c:v>
                </c:pt>
              </c:strCache>
            </c:strRef>
          </c:cat>
          <c:val>
            <c:numRef>
              <c:f>Worksheet!$J$5:$J$9</c:f>
              <c:numCache>
                <c:formatCode>_-* #\ ##0_-;\-* #\ ##0_-;_-* "-"??_-;_-@_-</c:formatCode>
                <c:ptCount val="5"/>
                <c:pt idx="0">
                  <c:v>1148</c:v>
                </c:pt>
                <c:pt idx="1">
                  <c:v>3782</c:v>
                </c:pt>
                <c:pt idx="2">
                  <c:v>5169</c:v>
                </c:pt>
                <c:pt idx="3">
                  <c:v>63897</c:v>
                </c:pt>
                <c:pt idx="4">
                  <c:v>73996</c:v>
                </c:pt>
              </c:numCache>
            </c:numRef>
          </c:val>
          <c:extLst>
            <c:ext xmlns:c16="http://schemas.microsoft.com/office/drawing/2014/chart" uri="{C3380CC4-5D6E-409C-BE32-E72D297353CC}">
              <c16:uniqueId val="{00000000-3B9F-5646-A5B5-7709E6D60EF1}"/>
            </c:ext>
          </c:extLst>
        </c:ser>
        <c:dLbls>
          <c:showLegendKey val="0"/>
          <c:showVal val="0"/>
          <c:showCatName val="0"/>
          <c:showSerName val="0"/>
          <c:showPercent val="0"/>
          <c:showBubbleSize val="0"/>
        </c:dLbls>
        <c:gapWidth val="50"/>
        <c:axId val="530041792"/>
        <c:axId val="530040712"/>
      </c:barChart>
      <c:catAx>
        <c:axId val="530041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nb-NO"/>
          </a:p>
        </c:txPr>
        <c:crossAx val="530040712"/>
        <c:crosses val="autoZero"/>
        <c:auto val="1"/>
        <c:lblAlgn val="ctr"/>
        <c:lblOffset val="100"/>
        <c:noMultiLvlLbl val="0"/>
      </c:catAx>
      <c:valAx>
        <c:axId val="530040712"/>
        <c:scaling>
          <c:orientation val="minMax"/>
        </c:scaling>
        <c:delete val="0"/>
        <c:axPos val="b"/>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b-NO"/>
          </a:p>
        </c:txPr>
        <c:crossAx val="53004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'Tabell og grafer'!$B$4</c:f>
              <c:strCache>
                <c:ptCount val="1"/>
                <c:pt idx="0">
                  <c:v>Alle</c:v>
                </c:pt>
              </c:strCache>
            </c:strRef>
          </c:tx>
          <c:spPr>
            <a:ln w="28575" cap="rnd">
              <a:solidFill>
                <a:srgbClr val="ED7D31"/>
              </a:solidFill>
              <a:round/>
            </a:ln>
            <a:effectLst/>
          </c:spPr>
          <c:marker>
            <c:symbol val="square"/>
            <c:size val="6"/>
            <c:spPr>
              <a:solidFill>
                <a:srgbClr val="ED7D3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 og grafer'!$A$5:$A$23</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'Tabell og grafer'!$B$5:$B$23</c:f>
              <c:numCache>
                <c:formatCode>General</c:formatCode>
                <c:ptCount val="19"/>
                <c:pt idx="0">
                  <c:v>175</c:v>
                </c:pt>
                <c:pt idx="1">
                  <c:v>177</c:v>
                </c:pt>
                <c:pt idx="2">
                  <c:v>159</c:v>
                </c:pt>
                <c:pt idx="3">
                  <c:v>158</c:v>
                </c:pt>
                <c:pt idx="4">
                  <c:v>151</c:v>
                </c:pt>
                <c:pt idx="5">
                  <c:v>141</c:v>
                </c:pt>
                <c:pt idx="6">
                  <c:v>134</c:v>
                </c:pt>
                <c:pt idx="7">
                  <c:v>130</c:v>
                </c:pt>
                <c:pt idx="8">
                  <c:v>123</c:v>
                </c:pt>
                <c:pt idx="9">
                  <c:v>110</c:v>
                </c:pt>
                <c:pt idx="10">
                  <c:v>100</c:v>
                </c:pt>
                <c:pt idx="11">
                  <c:v>94</c:v>
                </c:pt>
                <c:pt idx="12">
                  <c:v>82</c:v>
                </c:pt>
                <c:pt idx="13">
                  <c:v>71</c:v>
                </c:pt>
                <c:pt idx="14">
                  <c:v>60</c:v>
                </c:pt>
                <c:pt idx="15">
                  <c:v>45</c:v>
                </c:pt>
                <c:pt idx="16">
                  <c:v>27</c:v>
                </c:pt>
                <c:pt idx="17">
                  <c:v>17</c:v>
                </c:pt>
                <c:pt idx="18">
                  <c:v>15</c:v>
                </c:pt>
              </c:numCache>
            </c:numRef>
          </c:val>
          <c:smooth val="0"/>
          <c:extLst>
            <c:ext xmlns:c16="http://schemas.microsoft.com/office/drawing/2014/chart" uri="{C3380CC4-5D6E-409C-BE32-E72D297353CC}">
              <c16:uniqueId val="{00000000-FC78-FD44-B181-3C09CBC430EE}"/>
            </c:ext>
          </c:extLst>
        </c:ser>
        <c:dLbls>
          <c:dLblPos val="t"/>
          <c:showLegendKey val="0"/>
          <c:showVal val="1"/>
          <c:showCatName val="0"/>
          <c:showSerName val="0"/>
          <c:showPercent val="0"/>
          <c:showBubbleSize val="0"/>
        </c:dLbls>
        <c:marker val="1"/>
        <c:smooth val="0"/>
        <c:axId val="381606896"/>
        <c:axId val="381606504"/>
        <c:extLst/>
      </c:lineChart>
      <c:catAx>
        <c:axId val="38160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381606504"/>
        <c:crosses val="autoZero"/>
        <c:auto val="1"/>
        <c:lblAlgn val="ctr"/>
        <c:lblOffset val="100"/>
        <c:noMultiLvlLbl val="0"/>
      </c:catAx>
      <c:valAx>
        <c:axId val="381606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3816068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D969F-67E5-0848-B915-A3C82772DBA9}" type="datetimeFigureOut">
              <a:rPr lang="nb-NO" smtClean="0"/>
              <a:t>08.02.2024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B9B25-5FF2-F144-BF56-A2E5A9D23783}" type="slidenum">
              <a:rPr lang="nb-NO" smtClean="0"/>
              <a:t>‹#›</a:t>
            </a:fld>
            <a:endParaRPr lang="nb-NO"/>
          </a:p>
        </p:txBody>
      </p:sp>
    </p:spTree>
    <p:extLst>
      <p:ext uri="{BB962C8B-B14F-4D97-AF65-F5344CB8AC3E}">
        <p14:creationId xmlns:p14="http://schemas.microsoft.com/office/powerpoint/2010/main" val="362762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grønn bakgrunn">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a:stretch>
            <a:fillRect/>
          </a:stretch>
        </p:blipFill>
        <p:spPr>
          <a:xfrm>
            <a:off x="0" y="-594"/>
            <a:ext cx="12205250" cy="6858594"/>
          </a:xfrm>
          <a:prstGeom prst="rect">
            <a:avLst/>
          </a:prstGeom>
        </p:spPr>
      </p:pic>
      <p:sp>
        <p:nvSpPr>
          <p:cNvPr id="2" name="Tittel 1">
            <a:extLst>
              <a:ext uri="{FF2B5EF4-FFF2-40B4-BE49-F238E27FC236}">
                <a16:creationId xmlns:a16="http://schemas.microsoft.com/office/drawing/2014/main" id="{C77DB184-8D57-5841-9923-A4C2A31320D8}"/>
              </a:ext>
            </a:extLst>
          </p:cNvPr>
          <p:cNvSpPr>
            <a:spLocks noGrp="1"/>
          </p:cNvSpPr>
          <p:nvPr>
            <p:ph type="title"/>
          </p:nvPr>
        </p:nvSpPr>
        <p:spPr>
          <a:xfrm>
            <a:off x="488272" y="2424584"/>
            <a:ext cx="11227993" cy="1325563"/>
          </a:xfrm>
          <a:prstGeom prst="rect">
            <a:avLst/>
          </a:prstGeom>
        </p:spPr>
        <p:txBody>
          <a:bodyPr/>
          <a:lstStyle>
            <a:lvl1pPr algn="ctr">
              <a:defRPr>
                <a:solidFill>
                  <a:schemeClr val="bg1"/>
                </a:solidFill>
              </a:defRPr>
            </a:lvl1pPr>
          </a:lstStyle>
          <a:p>
            <a:r>
              <a:rPr lang="nb-NO" dirty="0"/>
              <a:t>Klikk for å redigere tittelstil</a:t>
            </a:r>
          </a:p>
        </p:txBody>
      </p:sp>
      <p:pic>
        <p:nvPicPr>
          <p:cNvPr id="5" name="Bilde 4">
            <a:extLst>
              <a:ext uri="{FF2B5EF4-FFF2-40B4-BE49-F238E27FC236}">
                <a16:creationId xmlns:a16="http://schemas.microsoft.com/office/drawing/2014/main" id="{BE60B99A-FB58-4DF3-953D-2AB1BD6CC73F}"/>
              </a:ext>
            </a:extLst>
          </p:cNvPr>
          <p:cNvPicPr>
            <a:picLocks noChangeAspect="1"/>
          </p:cNvPicPr>
          <p:nvPr userDrawn="1"/>
        </p:nvPicPr>
        <p:blipFill>
          <a:blip r:embed="rId3"/>
          <a:stretch>
            <a:fillRect/>
          </a:stretch>
        </p:blipFill>
        <p:spPr>
          <a:xfrm>
            <a:off x="894330" y="682232"/>
            <a:ext cx="1632204" cy="1277112"/>
          </a:xfrm>
          <a:prstGeom prst="rect">
            <a:avLst/>
          </a:prstGeom>
        </p:spPr>
      </p:pic>
      <p:sp>
        <p:nvSpPr>
          <p:cNvPr id="10" name="Plassholder for tekst 9">
            <a:extLst>
              <a:ext uri="{FF2B5EF4-FFF2-40B4-BE49-F238E27FC236}">
                <a16:creationId xmlns:a16="http://schemas.microsoft.com/office/drawing/2014/main" id="{16B21B53-4F94-406A-81C6-1FD94673C9BD}"/>
              </a:ext>
            </a:extLst>
          </p:cNvPr>
          <p:cNvSpPr>
            <a:spLocks noGrp="1"/>
          </p:cNvSpPr>
          <p:nvPr>
            <p:ph type="body" sz="quarter" idx="10"/>
          </p:nvPr>
        </p:nvSpPr>
        <p:spPr>
          <a:xfrm>
            <a:off x="475735" y="3794065"/>
            <a:ext cx="11240015" cy="715793"/>
          </a:xfrm>
        </p:spPr>
        <p:txBody>
          <a:bodyPr anchor="ctr"/>
          <a:lstStyle>
            <a:lvl1pPr marL="0" indent="0" algn="ctr">
              <a:buFontTx/>
              <a:buNone/>
              <a:defRPr/>
            </a:lvl1pPr>
          </a:lstStyle>
          <a:p>
            <a:pPr lvl="0"/>
            <a:r>
              <a:rPr lang="nb-NO" dirty="0"/>
              <a:t>Klikk for å redigere tekststiler i malen</a:t>
            </a:r>
          </a:p>
        </p:txBody>
      </p:sp>
    </p:spTree>
    <p:extLst>
      <p:ext uri="{BB962C8B-B14F-4D97-AF65-F5344CB8AC3E}">
        <p14:creationId xmlns:p14="http://schemas.microsoft.com/office/powerpoint/2010/main" val="325119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7DB184-8D57-5841-9923-A4C2A31320D8}"/>
              </a:ext>
            </a:extLst>
          </p:cNvPr>
          <p:cNvSpPr>
            <a:spLocks noGrp="1"/>
          </p:cNvSpPr>
          <p:nvPr>
            <p:ph type="title"/>
          </p:nvPr>
        </p:nvSpPr>
        <p:spPr>
          <a:xfrm>
            <a:off x="838200" y="365125"/>
            <a:ext cx="10515600" cy="1325563"/>
          </a:xfrm>
          <a:prstGeom prst="rect">
            <a:avLst/>
          </a:prstGeom>
        </p:spPr>
        <p:txBody>
          <a:bodyPr/>
          <a:lstStyle/>
          <a:p>
            <a:r>
              <a:rPr lang="nb-NO" dirty="0"/>
              <a:t>Klikk for å redigere tittelstil</a:t>
            </a:r>
          </a:p>
        </p:txBody>
      </p:sp>
    </p:spTree>
    <p:extLst>
      <p:ext uri="{BB962C8B-B14F-4D97-AF65-F5344CB8AC3E}">
        <p14:creationId xmlns:p14="http://schemas.microsoft.com/office/powerpoint/2010/main" val="227658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7DB184-8D57-5841-9923-A4C2A31320D8}"/>
              </a:ext>
            </a:extLst>
          </p:cNvPr>
          <p:cNvSpPr>
            <a:spLocks noGrp="1"/>
          </p:cNvSpPr>
          <p:nvPr>
            <p:ph type="title"/>
          </p:nvPr>
        </p:nvSpPr>
        <p:spPr>
          <a:xfrm>
            <a:off x="838200" y="365125"/>
            <a:ext cx="10515600" cy="1325563"/>
          </a:xfrm>
          <a:prstGeom prst="rect">
            <a:avLst/>
          </a:prstGeom>
        </p:spPr>
        <p:txBody>
          <a:bodyPr/>
          <a:lstStyle/>
          <a:p>
            <a:r>
              <a:rPr lang="nb-NO" dirty="0"/>
              <a:t>Klikk for å redigere tittelstil</a:t>
            </a:r>
          </a:p>
        </p:txBody>
      </p:sp>
      <p:sp>
        <p:nvSpPr>
          <p:cNvPr id="12" name="Plassholder for tekst 11">
            <a:extLst>
              <a:ext uri="{FF2B5EF4-FFF2-40B4-BE49-F238E27FC236}">
                <a16:creationId xmlns:a16="http://schemas.microsoft.com/office/drawing/2014/main" id="{20B2601A-84AB-DB43-BBD1-57A876E0D8DA}"/>
              </a:ext>
            </a:extLst>
          </p:cNvPr>
          <p:cNvSpPr>
            <a:spLocks noGrp="1"/>
          </p:cNvSpPr>
          <p:nvPr>
            <p:ph type="body" sz="quarter" idx="10"/>
          </p:nvPr>
        </p:nvSpPr>
        <p:spPr>
          <a:xfrm>
            <a:off x="838200" y="1895282"/>
            <a:ext cx="10515600" cy="4360862"/>
          </a:xfrm>
        </p:spPr>
        <p:txBody>
          <a:bodyPr/>
          <a:lstStyle/>
          <a:p>
            <a:pPr lvl="0"/>
            <a:r>
              <a:rPr lang="nb-NO" dirty="0"/>
              <a:t>Klikk for å redigere tekststiler i malen</a:t>
            </a:r>
          </a:p>
          <a:p>
            <a:pPr lvl="1"/>
            <a:r>
              <a:rPr lang="nb-NO" dirty="0"/>
              <a:t>Andre nivå</a:t>
            </a:r>
          </a:p>
        </p:txBody>
      </p:sp>
    </p:spTree>
    <p:extLst>
      <p:ext uri="{BB962C8B-B14F-4D97-AF65-F5344CB8AC3E}">
        <p14:creationId xmlns:p14="http://schemas.microsoft.com/office/powerpoint/2010/main" val="256446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Tittel og tekst til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5CA556-7709-5E48-9C43-90BE484689E0}"/>
              </a:ext>
            </a:extLst>
          </p:cNvPr>
          <p:cNvSpPr>
            <a:spLocks noGrp="1"/>
          </p:cNvSpPr>
          <p:nvPr>
            <p:ph type="title"/>
          </p:nvPr>
        </p:nvSpPr>
        <p:spPr>
          <a:xfrm>
            <a:off x="839788" y="457200"/>
            <a:ext cx="10512424" cy="1600200"/>
          </a:xfrm>
          <a:prstGeom prst="rect">
            <a:avLst/>
          </a:prstGeom>
        </p:spPr>
        <p:txBody>
          <a:bodyPr anchor="ctr">
            <a:normAutofit/>
          </a:bodyPr>
          <a:lstStyle>
            <a:lvl1pPr>
              <a:defRPr sz="4800"/>
            </a:lvl1pPr>
          </a:lstStyle>
          <a:p>
            <a:r>
              <a:rPr lang="nb-NO" dirty="0"/>
              <a:t>Klikk for å redigere tittelstil</a:t>
            </a:r>
          </a:p>
        </p:txBody>
      </p:sp>
      <p:sp>
        <p:nvSpPr>
          <p:cNvPr id="3" name="Plassholder for bilde 2">
            <a:extLst>
              <a:ext uri="{FF2B5EF4-FFF2-40B4-BE49-F238E27FC236}">
                <a16:creationId xmlns:a16="http://schemas.microsoft.com/office/drawing/2014/main" id="{E5EDA3F3-AC2B-0443-BB52-E1DF3DEEFE8C}"/>
              </a:ext>
            </a:extLst>
          </p:cNvPr>
          <p:cNvSpPr>
            <a:spLocks noGrp="1"/>
          </p:cNvSpPr>
          <p:nvPr>
            <p:ph type="pic" idx="1"/>
          </p:nvPr>
        </p:nvSpPr>
        <p:spPr>
          <a:xfrm>
            <a:off x="5183188" y="207203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F182E6C-7419-DF4B-829A-1BCDBA6452B9}"/>
              </a:ext>
            </a:extLst>
          </p:cNvPr>
          <p:cNvSpPr>
            <a:spLocks noGrp="1"/>
          </p:cNvSpPr>
          <p:nvPr>
            <p:ph type="body" sz="half" idx="2"/>
          </p:nvPr>
        </p:nvSpPr>
        <p:spPr>
          <a:xfrm>
            <a:off x="839788" y="2072030"/>
            <a:ext cx="3932237" cy="3811588"/>
          </a:xfrm>
        </p:spPr>
        <p:txBody>
          <a:bodyPr>
            <a:normAutofit/>
          </a:bodyPr>
          <a:lstStyle>
            <a:lvl1pPr marL="269875" indent="-269875">
              <a:buFont typeface="Arial" panose="020B0604020202020204" pitchFamily="34" charset="0"/>
              <a:buChar char="•"/>
              <a:tabLst/>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a:p>
            <a:pPr lvl="0"/>
            <a:endParaRPr lang="nb-NO" dirty="0"/>
          </a:p>
        </p:txBody>
      </p:sp>
    </p:spTree>
    <p:extLst>
      <p:ext uri="{BB962C8B-B14F-4D97-AF65-F5344CB8AC3E}">
        <p14:creationId xmlns:p14="http://schemas.microsoft.com/office/powerpoint/2010/main" val="2260820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0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24DAB40A-87A3-784A-B32F-E2E675832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a:extLst>
              <a:ext uri="{FF2B5EF4-FFF2-40B4-BE49-F238E27FC236}">
                <a16:creationId xmlns:a16="http://schemas.microsoft.com/office/drawing/2014/main" id="{5646CCFD-80FC-8045-BCDA-1E8DECBE4A57}"/>
              </a:ext>
            </a:extLst>
          </p:cNvPr>
          <p:cNvPicPr>
            <a:picLocks noChangeAspect="1"/>
          </p:cNvPicPr>
          <p:nvPr userDrawn="1"/>
        </p:nvPicPr>
        <p:blipFill>
          <a:blip r:embed="rId2"/>
          <a:stretch>
            <a:fillRect/>
          </a:stretch>
        </p:blipFill>
        <p:spPr>
          <a:xfrm>
            <a:off x="0" y="-10799"/>
            <a:ext cx="12194679" cy="6868799"/>
          </a:xfrm>
          <a:prstGeom prst="rect">
            <a:avLst/>
          </a:prstGeom>
          <a:noFill/>
        </p:spPr>
      </p:pic>
      <p:pic>
        <p:nvPicPr>
          <p:cNvPr id="10" name="Bilde 9">
            <a:extLst>
              <a:ext uri="{FF2B5EF4-FFF2-40B4-BE49-F238E27FC236}">
                <a16:creationId xmlns:a16="http://schemas.microsoft.com/office/drawing/2014/main" id="{493AA96A-942B-FB4D-883C-17D37B1E9C91}"/>
              </a:ext>
            </a:extLst>
          </p:cNvPr>
          <p:cNvPicPr>
            <a:picLocks noChangeAspect="1"/>
          </p:cNvPicPr>
          <p:nvPr userDrawn="1"/>
        </p:nvPicPr>
        <p:blipFill>
          <a:blip r:embed="rId3"/>
          <a:stretch>
            <a:fillRect/>
          </a:stretch>
        </p:blipFill>
        <p:spPr>
          <a:xfrm>
            <a:off x="657176" y="691487"/>
            <a:ext cx="1630439" cy="1276462"/>
          </a:xfrm>
          <a:prstGeom prst="rect">
            <a:avLst/>
          </a:prstGeom>
        </p:spPr>
      </p:pic>
    </p:spTree>
    <p:extLst>
      <p:ext uri="{BB962C8B-B14F-4D97-AF65-F5344CB8AC3E}">
        <p14:creationId xmlns:p14="http://schemas.microsoft.com/office/powerpoint/2010/main" val="279008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61A440F-043C-7141-AEE0-D9114260A3F2}"/>
              </a:ext>
            </a:extLst>
          </p:cNvPr>
          <p:cNvPicPr>
            <a:picLocks noChangeAspect="1"/>
          </p:cNvPicPr>
          <p:nvPr userDrawn="1"/>
        </p:nvPicPr>
        <p:blipFill>
          <a:blip r:embed="rId8"/>
          <a:stretch>
            <a:fillRect/>
          </a:stretch>
        </p:blipFill>
        <p:spPr>
          <a:xfrm>
            <a:off x="7200" y="-3599"/>
            <a:ext cx="12194679" cy="6868799"/>
          </a:xfrm>
          <a:prstGeom prst="rect">
            <a:avLst/>
          </a:prstGeom>
          <a:noFill/>
        </p:spPr>
      </p:pic>
      <p:sp>
        <p:nvSpPr>
          <p:cNvPr id="3" name="Plassholder for tekst 2">
            <a:extLst>
              <a:ext uri="{FF2B5EF4-FFF2-40B4-BE49-F238E27FC236}">
                <a16:creationId xmlns:a16="http://schemas.microsoft.com/office/drawing/2014/main" id="{49370F29-5AC6-2243-B395-187BD5D54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p:txBody>
      </p:sp>
      <p:sp>
        <p:nvSpPr>
          <p:cNvPr id="8" name="Plassholder for tittel 7">
            <a:extLst>
              <a:ext uri="{FF2B5EF4-FFF2-40B4-BE49-F238E27FC236}">
                <a16:creationId xmlns:a16="http://schemas.microsoft.com/office/drawing/2014/main" id="{F0C605D0-395B-194C-BEE2-13D9B4EF50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Tree>
    <p:extLst>
      <p:ext uri="{BB962C8B-B14F-4D97-AF65-F5344CB8AC3E}">
        <p14:creationId xmlns:p14="http://schemas.microsoft.com/office/powerpoint/2010/main" val="2234032404"/>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54" r:id="rId3"/>
    <p:sldLayoutId id="2147483657" r:id="rId4"/>
    <p:sldLayoutId id="2147483658" r:id="rId5"/>
    <p:sldLayoutId id="2147483649" r:id="rId6"/>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batteriretur.no/"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898BFA-BDEA-4066-A127-5457033884E7}"/>
              </a:ext>
            </a:extLst>
          </p:cNvPr>
          <p:cNvSpPr>
            <a:spLocks noGrp="1"/>
          </p:cNvSpPr>
          <p:nvPr>
            <p:ph type="title"/>
          </p:nvPr>
        </p:nvSpPr>
        <p:spPr>
          <a:xfrm>
            <a:off x="605348" y="2716470"/>
            <a:ext cx="11227993" cy="1325563"/>
          </a:xfrm>
        </p:spPr>
        <p:txBody>
          <a:bodyPr>
            <a:normAutofit fontScale="90000"/>
          </a:bodyPr>
          <a:lstStyle/>
          <a:p>
            <a:pPr algn="l"/>
            <a:r>
              <a:rPr lang="nb-NO" dirty="0"/>
              <a:t>The Norwegian </a:t>
            </a:r>
            <a:r>
              <a:rPr lang="nb-NO" dirty="0" err="1"/>
              <a:t>car</a:t>
            </a:r>
            <a:r>
              <a:rPr lang="nb-NO" dirty="0"/>
              <a:t> </a:t>
            </a:r>
            <a:r>
              <a:rPr lang="nb-NO" dirty="0" err="1"/>
              <a:t>market</a:t>
            </a:r>
            <a:r>
              <a:rPr lang="nb-NO" dirty="0"/>
              <a:t> </a:t>
            </a:r>
            <a:br>
              <a:rPr lang="nb-NO" dirty="0"/>
            </a:br>
            <a:r>
              <a:rPr lang="nb-NO" dirty="0"/>
              <a:t>and </a:t>
            </a:r>
            <a:r>
              <a:rPr lang="nb-NO" dirty="0" err="1"/>
              <a:t>automotive</a:t>
            </a:r>
            <a:r>
              <a:rPr lang="nb-NO" dirty="0"/>
              <a:t> trade</a:t>
            </a:r>
          </a:p>
        </p:txBody>
      </p:sp>
      <p:sp>
        <p:nvSpPr>
          <p:cNvPr id="3" name="Plassholder for tekst 2">
            <a:extLst>
              <a:ext uri="{FF2B5EF4-FFF2-40B4-BE49-F238E27FC236}">
                <a16:creationId xmlns:a16="http://schemas.microsoft.com/office/drawing/2014/main" id="{88FB02A8-D8B8-4105-A986-E1D12E24481B}"/>
              </a:ext>
            </a:extLst>
          </p:cNvPr>
          <p:cNvSpPr>
            <a:spLocks noGrp="1"/>
          </p:cNvSpPr>
          <p:nvPr>
            <p:ph type="body" sz="quarter" idx="10"/>
          </p:nvPr>
        </p:nvSpPr>
        <p:spPr>
          <a:xfrm>
            <a:off x="605348" y="4848978"/>
            <a:ext cx="11125461" cy="715793"/>
          </a:xfrm>
        </p:spPr>
        <p:txBody>
          <a:bodyPr>
            <a:noAutofit/>
          </a:bodyPr>
          <a:lstStyle/>
          <a:p>
            <a:pPr algn="l">
              <a:buClr>
                <a:schemeClr val="bg1"/>
              </a:buClr>
            </a:pPr>
            <a:r>
              <a:rPr lang="nb-NO" sz="1800" b="1" dirty="0">
                <a:solidFill>
                  <a:schemeClr val="bg1"/>
                </a:solidFill>
                <a:latin typeface="+mn-lt"/>
              </a:rPr>
              <a:t>BIL</a:t>
            </a:r>
            <a:r>
              <a:rPr lang="nb-NO" sz="1800" dirty="0">
                <a:solidFill>
                  <a:schemeClr val="bg1"/>
                </a:solidFill>
                <a:latin typeface="+mn-lt"/>
              </a:rPr>
              <a:t> - The Norwegian Automobile Importers’ Association </a:t>
            </a:r>
          </a:p>
          <a:p>
            <a:pPr algn="l">
              <a:buClr>
                <a:schemeClr val="bg1"/>
              </a:buClr>
            </a:pPr>
            <a:r>
              <a:rPr lang="nb-NO" sz="1800" dirty="0">
                <a:solidFill>
                  <a:schemeClr val="bg1"/>
                </a:solidFill>
                <a:latin typeface="+mn-lt"/>
              </a:rPr>
              <a:t>* Update per </a:t>
            </a:r>
            <a:r>
              <a:rPr lang="nb-NO" sz="1800" dirty="0" err="1">
                <a:solidFill>
                  <a:schemeClr val="bg1"/>
                </a:solidFill>
                <a:latin typeface="+mn-lt"/>
              </a:rPr>
              <a:t>January</a:t>
            </a:r>
            <a:r>
              <a:rPr lang="nb-NO" sz="1800" dirty="0">
                <a:solidFill>
                  <a:schemeClr val="bg1"/>
                </a:solidFill>
                <a:latin typeface="+mn-lt"/>
              </a:rPr>
              <a:t> 2024</a:t>
            </a:r>
          </a:p>
        </p:txBody>
      </p:sp>
    </p:spTree>
    <p:extLst>
      <p:ext uri="{BB962C8B-B14F-4D97-AF65-F5344CB8AC3E}">
        <p14:creationId xmlns:p14="http://schemas.microsoft.com/office/powerpoint/2010/main" val="22078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7">
            <a:extLst>
              <a:ext uri="{FF2B5EF4-FFF2-40B4-BE49-F238E27FC236}">
                <a16:creationId xmlns:a16="http://schemas.microsoft.com/office/drawing/2014/main" id="{C0780E11-36C6-CE78-176E-A506A4935AC0}"/>
              </a:ext>
            </a:extLst>
          </p:cNvPr>
          <p:cNvSpPr txBox="1">
            <a:spLocks/>
          </p:cNvSpPr>
          <p:nvPr/>
        </p:nvSpPr>
        <p:spPr>
          <a:xfrm>
            <a:off x="558130" y="1338249"/>
            <a:ext cx="4428700" cy="524108"/>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1800" dirty="0"/>
              <a:t>BEV passenger cars - market share</a:t>
            </a:r>
            <a:endParaRPr lang="nb-NO" sz="1800" dirty="0"/>
          </a:p>
        </p:txBody>
      </p:sp>
      <p:sp>
        <p:nvSpPr>
          <p:cNvPr id="3" name="Tittel 7">
            <a:extLst>
              <a:ext uri="{FF2B5EF4-FFF2-40B4-BE49-F238E27FC236}">
                <a16:creationId xmlns:a16="http://schemas.microsoft.com/office/drawing/2014/main" id="{51204428-1D68-BF0E-F62C-9DCEBB99D788}"/>
              </a:ext>
            </a:extLst>
          </p:cNvPr>
          <p:cNvSpPr txBox="1">
            <a:spLocks/>
          </p:cNvSpPr>
          <p:nvPr/>
        </p:nvSpPr>
        <p:spPr>
          <a:xfrm>
            <a:off x="5637541" y="1338249"/>
            <a:ext cx="3935136" cy="524108"/>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1800" dirty="0"/>
              <a:t>BEV passenger car park</a:t>
            </a:r>
            <a:endParaRPr lang="nb-NO" sz="1800" dirty="0"/>
          </a:p>
        </p:txBody>
      </p:sp>
      <p:graphicFrame>
        <p:nvGraphicFramePr>
          <p:cNvPr id="4" name="Diagram 3">
            <a:extLst>
              <a:ext uri="{FF2B5EF4-FFF2-40B4-BE49-F238E27FC236}">
                <a16:creationId xmlns:a16="http://schemas.microsoft.com/office/drawing/2014/main" id="{7F04FDD3-D57E-1297-6C15-B6DDF1A55382}"/>
              </a:ext>
            </a:extLst>
          </p:cNvPr>
          <p:cNvGraphicFramePr>
            <a:graphicFrameLocks/>
          </p:cNvGraphicFramePr>
          <p:nvPr>
            <p:extLst>
              <p:ext uri="{D42A27DB-BD31-4B8C-83A1-F6EECF244321}">
                <p14:modId xmlns:p14="http://schemas.microsoft.com/office/powerpoint/2010/main" val="27186210"/>
              </p:ext>
            </p:extLst>
          </p:nvPr>
        </p:nvGraphicFramePr>
        <p:xfrm>
          <a:off x="626295" y="1827866"/>
          <a:ext cx="4484316" cy="36163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5927A272-F9D4-5A4B-E9B7-EF6A5463EC62}"/>
              </a:ext>
            </a:extLst>
          </p:cNvPr>
          <p:cNvGraphicFramePr>
            <a:graphicFrameLocks/>
          </p:cNvGraphicFramePr>
          <p:nvPr>
            <p:extLst>
              <p:ext uri="{D42A27DB-BD31-4B8C-83A1-F6EECF244321}">
                <p14:modId xmlns:p14="http://schemas.microsoft.com/office/powerpoint/2010/main" val="531305461"/>
              </p:ext>
            </p:extLst>
          </p:nvPr>
        </p:nvGraphicFramePr>
        <p:xfrm>
          <a:off x="5637541" y="1827866"/>
          <a:ext cx="4484316" cy="3616384"/>
        </p:xfrm>
        <a:graphic>
          <a:graphicData uri="http://schemas.openxmlformats.org/drawingml/2006/chart">
            <c:chart xmlns:c="http://schemas.openxmlformats.org/drawingml/2006/chart" xmlns:r="http://schemas.openxmlformats.org/officeDocument/2006/relationships" r:id="rId3"/>
          </a:graphicData>
        </a:graphic>
      </p:graphicFrame>
      <p:sp>
        <p:nvSpPr>
          <p:cNvPr id="6" name="Plassholder for tekst 2">
            <a:extLst>
              <a:ext uri="{FF2B5EF4-FFF2-40B4-BE49-F238E27FC236}">
                <a16:creationId xmlns:a16="http://schemas.microsoft.com/office/drawing/2014/main" id="{CC481B77-8924-0EF5-12C7-47C8F3CAA6AE}"/>
              </a:ext>
            </a:extLst>
          </p:cNvPr>
          <p:cNvSpPr txBox="1">
            <a:spLocks/>
          </p:cNvSpPr>
          <p:nvPr/>
        </p:nvSpPr>
        <p:spPr>
          <a:xfrm>
            <a:off x="3790614" y="5519751"/>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Tree>
    <p:extLst>
      <p:ext uri="{BB962C8B-B14F-4D97-AF65-F5344CB8AC3E}">
        <p14:creationId xmlns:p14="http://schemas.microsoft.com/office/powerpoint/2010/main" val="180918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CC1BDB-CDAE-66E4-2B9C-8585F58598E3}"/>
              </a:ext>
            </a:extLst>
          </p:cNvPr>
          <p:cNvSpPr txBox="1">
            <a:spLocks/>
          </p:cNvSpPr>
          <p:nvPr/>
        </p:nvSpPr>
        <p:spPr>
          <a:xfrm>
            <a:off x="6737320" y="4212675"/>
            <a:ext cx="3762237" cy="2753426"/>
          </a:xfrm>
          <a:prstGeom prst="rect">
            <a:avLst/>
          </a:prstGeom>
        </p:spPr>
        <p:txBody>
          <a:bodyPr>
            <a:normAutofit fontScale="975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Top </a:t>
            </a:r>
            <a:r>
              <a:rPr lang="nb-NO" sz="3600" dirty="0" err="1"/>
              <a:t>selling</a:t>
            </a:r>
            <a:r>
              <a:rPr lang="nb-NO" sz="3600" dirty="0"/>
              <a:t> </a:t>
            </a:r>
          </a:p>
          <a:p>
            <a:r>
              <a:rPr lang="nb-NO" sz="3600" dirty="0" err="1"/>
              <a:t>car</a:t>
            </a:r>
            <a:r>
              <a:rPr lang="nb-NO" sz="3600" dirty="0"/>
              <a:t> brands in Norway 2023</a:t>
            </a:r>
          </a:p>
        </p:txBody>
      </p:sp>
      <p:pic>
        <p:nvPicPr>
          <p:cNvPr id="3" name="Bilde 2">
            <a:extLst>
              <a:ext uri="{FF2B5EF4-FFF2-40B4-BE49-F238E27FC236}">
                <a16:creationId xmlns:a16="http://schemas.microsoft.com/office/drawing/2014/main" id="{0C3A2FE8-FC4B-7FCC-8960-AD99F87BA6A8}"/>
              </a:ext>
            </a:extLst>
          </p:cNvPr>
          <p:cNvPicPr>
            <a:picLocks noChangeAspect="1"/>
          </p:cNvPicPr>
          <p:nvPr/>
        </p:nvPicPr>
        <p:blipFill rotWithShape="1">
          <a:blip r:embed="rId2"/>
          <a:srcRect l="23351" t="33952" r="37674" b="5555"/>
          <a:stretch/>
        </p:blipFill>
        <p:spPr>
          <a:xfrm>
            <a:off x="671565" y="344905"/>
            <a:ext cx="5527899" cy="5362343"/>
          </a:xfrm>
          <a:prstGeom prst="rect">
            <a:avLst/>
          </a:prstGeom>
        </p:spPr>
      </p:pic>
    </p:spTree>
    <p:extLst>
      <p:ext uri="{BB962C8B-B14F-4D97-AF65-F5344CB8AC3E}">
        <p14:creationId xmlns:p14="http://schemas.microsoft.com/office/powerpoint/2010/main" val="198201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5F86EC-136B-0BAB-91A9-97E8711516BF}"/>
              </a:ext>
            </a:extLst>
          </p:cNvPr>
          <p:cNvSpPr txBox="1">
            <a:spLocks/>
          </p:cNvSpPr>
          <p:nvPr/>
        </p:nvSpPr>
        <p:spPr>
          <a:xfrm>
            <a:off x="401971" y="321377"/>
            <a:ext cx="10893357" cy="1325563"/>
          </a:xfrm>
          <a:prstGeom prst="rect">
            <a:avLst/>
          </a:prstGeom>
        </p:spPr>
        <p:txBody>
          <a:bodyP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“The Norwegian family car” is an SUV or estate with 4WD</a:t>
            </a:r>
          </a:p>
        </p:txBody>
      </p:sp>
      <p:graphicFrame>
        <p:nvGraphicFramePr>
          <p:cNvPr id="3" name="Diagram 2">
            <a:extLst>
              <a:ext uri="{FF2B5EF4-FFF2-40B4-BE49-F238E27FC236}">
                <a16:creationId xmlns:a16="http://schemas.microsoft.com/office/drawing/2014/main" id="{2BD092F9-5993-32E8-ADEF-9A38BB2948AF}"/>
              </a:ext>
            </a:extLst>
          </p:cNvPr>
          <p:cNvGraphicFramePr>
            <a:graphicFrameLocks/>
          </p:cNvGraphicFramePr>
          <p:nvPr>
            <p:extLst>
              <p:ext uri="{D42A27DB-BD31-4B8C-83A1-F6EECF244321}">
                <p14:modId xmlns:p14="http://schemas.microsoft.com/office/powerpoint/2010/main" val="2802420400"/>
              </p:ext>
            </p:extLst>
          </p:nvPr>
        </p:nvGraphicFramePr>
        <p:xfrm>
          <a:off x="486561" y="1721956"/>
          <a:ext cx="4726307" cy="3724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3">
            <a:extLst>
              <a:ext uri="{FF2B5EF4-FFF2-40B4-BE49-F238E27FC236}">
                <a16:creationId xmlns:a16="http://schemas.microsoft.com/office/drawing/2014/main" id="{59126DCA-1087-3F61-9BE6-7B313FA7887E}"/>
              </a:ext>
            </a:extLst>
          </p:cNvPr>
          <p:cNvGraphicFramePr>
            <a:graphicFrameLocks/>
          </p:cNvGraphicFramePr>
          <p:nvPr>
            <p:extLst>
              <p:ext uri="{D42A27DB-BD31-4B8C-83A1-F6EECF244321}">
                <p14:modId xmlns:p14="http://schemas.microsoft.com/office/powerpoint/2010/main" val="3392522853"/>
              </p:ext>
            </p:extLst>
          </p:nvPr>
        </p:nvGraphicFramePr>
        <p:xfrm>
          <a:off x="5558151" y="1721956"/>
          <a:ext cx="4532136" cy="3724255"/>
        </p:xfrm>
        <a:graphic>
          <a:graphicData uri="http://schemas.openxmlformats.org/drawingml/2006/chart">
            <c:chart xmlns:c="http://schemas.openxmlformats.org/drawingml/2006/chart" xmlns:r="http://schemas.openxmlformats.org/officeDocument/2006/relationships" r:id="rId3"/>
          </a:graphicData>
        </a:graphic>
      </p:graphicFrame>
      <p:sp>
        <p:nvSpPr>
          <p:cNvPr id="5" name="Plassholder for tekst 2">
            <a:extLst>
              <a:ext uri="{FF2B5EF4-FFF2-40B4-BE49-F238E27FC236}">
                <a16:creationId xmlns:a16="http://schemas.microsoft.com/office/drawing/2014/main" id="{25B52638-1BFB-57C9-4622-CAAEFB8D8B1D}"/>
              </a:ext>
            </a:extLst>
          </p:cNvPr>
          <p:cNvSpPr txBox="1">
            <a:spLocks/>
          </p:cNvSpPr>
          <p:nvPr/>
        </p:nvSpPr>
        <p:spPr>
          <a:xfrm>
            <a:off x="409528" y="885805"/>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Tree>
    <p:extLst>
      <p:ext uri="{BB962C8B-B14F-4D97-AF65-F5344CB8AC3E}">
        <p14:creationId xmlns:p14="http://schemas.microsoft.com/office/powerpoint/2010/main" val="322354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E57836-8886-2031-8447-B75AEED24DFE}"/>
              </a:ext>
            </a:extLst>
          </p:cNvPr>
          <p:cNvSpPr txBox="1">
            <a:spLocks/>
          </p:cNvSpPr>
          <p:nvPr/>
        </p:nvSpPr>
        <p:spPr>
          <a:xfrm>
            <a:off x="519419" y="301965"/>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Who buys passenger cars?</a:t>
            </a:r>
          </a:p>
        </p:txBody>
      </p:sp>
      <p:sp>
        <p:nvSpPr>
          <p:cNvPr id="3" name="Rektangel 2">
            <a:extLst>
              <a:ext uri="{FF2B5EF4-FFF2-40B4-BE49-F238E27FC236}">
                <a16:creationId xmlns:a16="http://schemas.microsoft.com/office/drawing/2014/main" id="{1ED1D2F6-38C2-1F8C-BFE5-3CA4DC69F113}"/>
              </a:ext>
            </a:extLst>
          </p:cNvPr>
          <p:cNvSpPr/>
          <p:nvPr/>
        </p:nvSpPr>
        <p:spPr bwMode="auto">
          <a:xfrm>
            <a:off x="628725" y="4420054"/>
            <a:ext cx="2728142" cy="1096088"/>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000" b="1" dirty="0">
                <a:solidFill>
                  <a:schemeClr val="bg1">
                    <a:lumMod val="50000"/>
                  </a:schemeClr>
                </a:solidFill>
                <a:ea typeface="Arial" charset="0"/>
                <a:cs typeface="Arial" charset="0"/>
              </a:rPr>
              <a:t>Private purchase </a:t>
            </a:r>
          </a:p>
          <a:p>
            <a:pPr algn="ctr"/>
            <a:r>
              <a:rPr lang="en-GB" sz="4000" b="1" dirty="0">
                <a:solidFill>
                  <a:schemeClr val="accent2"/>
                </a:solidFill>
                <a:ea typeface="Arial" charset="0"/>
                <a:cs typeface="Arial" charset="0"/>
              </a:rPr>
              <a:t>55,0%</a:t>
            </a:r>
          </a:p>
          <a:p>
            <a:pPr algn="ctr"/>
            <a:r>
              <a:rPr lang="en-GB" sz="2400" b="1" dirty="0">
                <a:solidFill>
                  <a:schemeClr val="accent1">
                    <a:lumMod val="25000"/>
                  </a:schemeClr>
                </a:solidFill>
                <a:ea typeface="Arial" charset="0"/>
                <a:cs typeface="Arial" charset="0"/>
              </a:rPr>
              <a:t>69 837</a:t>
            </a:r>
          </a:p>
        </p:txBody>
      </p:sp>
      <p:sp>
        <p:nvSpPr>
          <p:cNvPr id="4" name="Rektangel 3">
            <a:extLst>
              <a:ext uri="{FF2B5EF4-FFF2-40B4-BE49-F238E27FC236}">
                <a16:creationId xmlns:a16="http://schemas.microsoft.com/office/drawing/2014/main" id="{516ECE63-5B5D-E9EA-2094-4CD4D4941698}"/>
              </a:ext>
            </a:extLst>
          </p:cNvPr>
          <p:cNvSpPr/>
          <p:nvPr/>
        </p:nvSpPr>
        <p:spPr bwMode="auto">
          <a:xfrm>
            <a:off x="3685677" y="4420054"/>
            <a:ext cx="2728142" cy="1096088"/>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2000" b="1" dirty="0">
                <a:solidFill>
                  <a:schemeClr val="bg1">
                    <a:lumMod val="50000"/>
                  </a:schemeClr>
                </a:solidFill>
                <a:ea typeface="Arial" charset="0"/>
                <a:cs typeface="Arial" charset="0"/>
              </a:rPr>
              <a:t>Businesses* </a:t>
            </a:r>
          </a:p>
          <a:p>
            <a:pPr algn="ctr"/>
            <a:r>
              <a:rPr lang="en-GB" sz="4000" b="1" dirty="0">
                <a:solidFill>
                  <a:schemeClr val="accent2"/>
                </a:solidFill>
                <a:ea typeface="Arial" charset="0"/>
                <a:cs typeface="Arial" charset="0"/>
              </a:rPr>
              <a:t>45,0%</a:t>
            </a:r>
          </a:p>
          <a:p>
            <a:pPr algn="ctr"/>
            <a:r>
              <a:rPr lang="en-GB" sz="2400" b="1" dirty="0">
                <a:solidFill>
                  <a:schemeClr val="accent1">
                    <a:lumMod val="25000"/>
                  </a:schemeClr>
                </a:solidFill>
                <a:ea typeface="Arial" charset="0"/>
                <a:cs typeface="Arial" charset="0"/>
              </a:rPr>
              <a:t>57 060</a:t>
            </a:r>
          </a:p>
        </p:txBody>
      </p:sp>
      <p:pic>
        <p:nvPicPr>
          <p:cNvPr id="6" name="Bilde 5" descr="Et bilde som inneholder silhuett&#10;&#10;Automatisk generert beskrivelse">
            <a:extLst>
              <a:ext uri="{FF2B5EF4-FFF2-40B4-BE49-F238E27FC236}">
                <a16:creationId xmlns:a16="http://schemas.microsoft.com/office/drawing/2014/main" id="{469D9A2C-FFA7-BC3A-88D5-4281B0891C3F}"/>
              </a:ext>
            </a:extLst>
          </p:cNvPr>
          <p:cNvPicPr>
            <a:picLocks noChangeAspect="1"/>
          </p:cNvPicPr>
          <p:nvPr/>
        </p:nvPicPr>
        <p:blipFill>
          <a:blip r:embed="rId2"/>
          <a:stretch>
            <a:fillRect/>
          </a:stretch>
        </p:blipFill>
        <p:spPr>
          <a:xfrm>
            <a:off x="796128" y="1861976"/>
            <a:ext cx="2514600" cy="2527300"/>
          </a:xfrm>
          <a:prstGeom prst="rect">
            <a:avLst/>
          </a:prstGeom>
        </p:spPr>
      </p:pic>
      <p:pic>
        <p:nvPicPr>
          <p:cNvPr id="10" name="Bilde 9" descr="Et bilde som inneholder silhuett, kunst, illustrasjon&#10;&#10;Automatisk generert beskrivelse">
            <a:extLst>
              <a:ext uri="{FF2B5EF4-FFF2-40B4-BE49-F238E27FC236}">
                <a16:creationId xmlns:a16="http://schemas.microsoft.com/office/drawing/2014/main" id="{15CDCF54-CD48-413E-64DF-4058C357411B}"/>
              </a:ext>
            </a:extLst>
          </p:cNvPr>
          <p:cNvPicPr>
            <a:picLocks noChangeAspect="1"/>
          </p:cNvPicPr>
          <p:nvPr/>
        </p:nvPicPr>
        <p:blipFill>
          <a:blip r:embed="rId3"/>
          <a:stretch>
            <a:fillRect/>
          </a:stretch>
        </p:blipFill>
        <p:spPr>
          <a:xfrm>
            <a:off x="3787744" y="1691912"/>
            <a:ext cx="2728142" cy="2728142"/>
          </a:xfrm>
          <a:prstGeom prst="rect">
            <a:avLst/>
          </a:prstGeom>
        </p:spPr>
      </p:pic>
      <p:sp>
        <p:nvSpPr>
          <p:cNvPr id="11" name="Plassholder for tekst 2">
            <a:extLst>
              <a:ext uri="{FF2B5EF4-FFF2-40B4-BE49-F238E27FC236}">
                <a16:creationId xmlns:a16="http://schemas.microsoft.com/office/drawing/2014/main" id="{2C182355-F94A-55E1-ACE8-441443302EC2}"/>
              </a:ext>
            </a:extLst>
          </p:cNvPr>
          <p:cNvSpPr txBox="1">
            <a:spLocks/>
          </p:cNvSpPr>
          <p:nvPr/>
        </p:nvSpPr>
        <p:spPr>
          <a:xfrm>
            <a:off x="519419" y="824575"/>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
        <p:nvSpPr>
          <p:cNvPr id="12" name="Plassholder for tekst 2">
            <a:extLst>
              <a:ext uri="{FF2B5EF4-FFF2-40B4-BE49-F238E27FC236}">
                <a16:creationId xmlns:a16="http://schemas.microsoft.com/office/drawing/2014/main" id="{B2E7B00E-B529-B5BD-9A3C-70CFCF72976C}"/>
              </a:ext>
            </a:extLst>
          </p:cNvPr>
          <p:cNvSpPr txBox="1">
            <a:spLocks/>
          </p:cNvSpPr>
          <p:nvPr/>
        </p:nvSpPr>
        <p:spPr>
          <a:xfrm>
            <a:off x="6922235" y="5411767"/>
            <a:ext cx="5638247"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i="1" dirty="0"/>
              <a:t>2023 </a:t>
            </a:r>
            <a:r>
              <a:rPr lang="nb-NO" sz="1400" i="1" dirty="0" err="1"/>
              <a:t>figures</a:t>
            </a:r>
            <a:br>
              <a:rPr lang="nb-NO" sz="1400" i="1" dirty="0"/>
            </a:br>
            <a:r>
              <a:rPr lang="nb-NO" sz="1400" i="1" dirty="0"/>
              <a:t>*private leasing </a:t>
            </a:r>
            <a:r>
              <a:rPr lang="nb-NO" sz="1400" i="1" dirty="0" err="1"/>
              <a:t>counts</a:t>
            </a:r>
            <a:r>
              <a:rPr lang="nb-NO" sz="1400" i="1" dirty="0"/>
              <a:t> as a business </a:t>
            </a:r>
            <a:r>
              <a:rPr lang="nb-NO" sz="1400" i="1" dirty="0" err="1"/>
              <a:t>purchase</a:t>
            </a:r>
            <a:r>
              <a:rPr lang="nb-NO" sz="1400" i="1" dirty="0"/>
              <a:t>. </a:t>
            </a:r>
          </a:p>
        </p:txBody>
      </p:sp>
    </p:spTree>
    <p:extLst>
      <p:ext uri="{BB962C8B-B14F-4D97-AF65-F5344CB8AC3E}">
        <p14:creationId xmlns:p14="http://schemas.microsoft.com/office/powerpoint/2010/main" val="115888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1E4B0FE-4B5D-81FC-B677-7AD336AE5026}"/>
              </a:ext>
            </a:extLst>
          </p:cNvPr>
          <p:cNvGraphicFramePr>
            <a:graphicFrameLocks/>
          </p:cNvGraphicFramePr>
          <p:nvPr>
            <p:extLst>
              <p:ext uri="{D42A27DB-BD31-4B8C-83A1-F6EECF244321}">
                <p14:modId xmlns:p14="http://schemas.microsoft.com/office/powerpoint/2010/main" val="3140925602"/>
              </p:ext>
            </p:extLst>
          </p:nvPr>
        </p:nvGraphicFramePr>
        <p:xfrm>
          <a:off x="519418" y="1639024"/>
          <a:ext cx="8516523" cy="412159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tel 1">
            <a:extLst>
              <a:ext uri="{FF2B5EF4-FFF2-40B4-BE49-F238E27FC236}">
                <a16:creationId xmlns:a16="http://schemas.microsoft.com/office/drawing/2014/main" id="{DAD6862B-7709-943B-773D-BCDA90FAE84B}"/>
              </a:ext>
            </a:extLst>
          </p:cNvPr>
          <p:cNvSpPr txBox="1">
            <a:spLocks/>
          </p:cNvSpPr>
          <p:nvPr/>
        </p:nvSpPr>
        <p:spPr>
          <a:xfrm>
            <a:off x="549646" y="324636"/>
            <a:ext cx="11233557"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Inland passenger transport (in mill. passenger-km, 2022)</a:t>
            </a:r>
          </a:p>
        </p:txBody>
      </p:sp>
      <p:sp>
        <p:nvSpPr>
          <p:cNvPr id="4" name="Plassholder for tekst 2">
            <a:extLst>
              <a:ext uri="{FF2B5EF4-FFF2-40B4-BE49-F238E27FC236}">
                <a16:creationId xmlns:a16="http://schemas.microsoft.com/office/drawing/2014/main" id="{90816B9B-DDDB-0E2F-B735-CEB85FAAD0E7}"/>
              </a:ext>
            </a:extLst>
          </p:cNvPr>
          <p:cNvSpPr txBox="1">
            <a:spLocks/>
          </p:cNvSpPr>
          <p:nvPr/>
        </p:nvSpPr>
        <p:spPr>
          <a:xfrm>
            <a:off x="519418" y="916018"/>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SSB</a:t>
            </a:r>
          </a:p>
        </p:txBody>
      </p:sp>
    </p:spTree>
    <p:extLst>
      <p:ext uri="{BB962C8B-B14F-4D97-AF65-F5344CB8AC3E}">
        <p14:creationId xmlns:p14="http://schemas.microsoft.com/office/powerpoint/2010/main" val="3363935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FF34B55-B35A-2A01-05D2-2626A34E6E6A}"/>
              </a:ext>
            </a:extLst>
          </p:cNvPr>
          <p:cNvSpPr/>
          <p:nvPr/>
        </p:nvSpPr>
        <p:spPr bwMode="auto">
          <a:xfrm>
            <a:off x="4942547" y="4912328"/>
            <a:ext cx="3759848" cy="684462"/>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…there are some Norwegian manufacturers of components and other types of vehicles</a:t>
            </a:r>
          </a:p>
        </p:txBody>
      </p:sp>
      <p:sp>
        <p:nvSpPr>
          <p:cNvPr id="3" name="Rektangel 2">
            <a:extLst>
              <a:ext uri="{FF2B5EF4-FFF2-40B4-BE49-F238E27FC236}">
                <a16:creationId xmlns:a16="http://schemas.microsoft.com/office/drawing/2014/main" id="{9E19607D-2DBF-F3A4-B63E-42E586CAAB9C}"/>
              </a:ext>
            </a:extLst>
          </p:cNvPr>
          <p:cNvSpPr/>
          <p:nvPr/>
        </p:nvSpPr>
        <p:spPr bwMode="auto">
          <a:xfrm>
            <a:off x="4942280" y="3490874"/>
            <a:ext cx="3767138" cy="1419292"/>
          </a:xfrm>
          <a:prstGeom prst="rect">
            <a:avLst/>
          </a:prstGeom>
          <a:blipFill>
            <a:blip r:embed="rId2" cstate="screen">
              <a:extLst>
                <a:ext uri="{28A0092B-C50C-407E-A947-70E740481C1C}">
                  <a14:useLocalDpi xmlns:a14="http://schemas.microsoft.com/office/drawing/2010/main"/>
                </a:ext>
              </a:extLst>
            </a:blip>
            <a:srcRect/>
            <a:stretch>
              <a:fillRect r="330"/>
            </a:stretch>
          </a:blipFill>
          <a:ln w="9525"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p:txBody>
      </p:sp>
      <p:sp>
        <p:nvSpPr>
          <p:cNvPr id="4" name="Rektangel 3">
            <a:extLst>
              <a:ext uri="{FF2B5EF4-FFF2-40B4-BE49-F238E27FC236}">
                <a16:creationId xmlns:a16="http://schemas.microsoft.com/office/drawing/2014/main" id="{1A5076F6-184C-2958-7C8F-6C9079447567}"/>
              </a:ext>
            </a:extLst>
          </p:cNvPr>
          <p:cNvSpPr/>
          <p:nvPr/>
        </p:nvSpPr>
        <p:spPr bwMode="auto">
          <a:xfrm>
            <a:off x="674913" y="4912327"/>
            <a:ext cx="3759057" cy="684463"/>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There are only a few exemptions to the EU rules, among them related to the special winter conditions</a:t>
            </a:r>
          </a:p>
        </p:txBody>
      </p:sp>
      <p:sp>
        <p:nvSpPr>
          <p:cNvPr id="5" name="Rektangel 4">
            <a:extLst>
              <a:ext uri="{FF2B5EF4-FFF2-40B4-BE49-F238E27FC236}">
                <a16:creationId xmlns:a16="http://schemas.microsoft.com/office/drawing/2014/main" id="{15BCB262-4C7D-4029-6345-89721D7F24A6}"/>
              </a:ext>
            </a:extLst>
          </p:cNvPr>
          <p:cNvSpPr/>
          <p:nvPr/>
        </p:nvSpPr>
        <p:spPr bwMode="auto">
          <a:xfrm>
            <a:off x="667356" y="3490874"/>
            <a:ext cx="3767930" cy="1419292"/>
          </a:xfrm>
          <a:prstGeom prst="rect">
            <a:avLst/>
          </a:prstGeom>
          <a:blipFill>
            <a:blip r:embed="rId3" cstate="screen">
              <a:extLst>
                <a:ext uri="{28A0092B-C50C-407E-A947-70E740481C1C}">
                  <a14:useLocalDpi xmlns:a14="http://schemas.microsoft.com/office/drawing/2010/main"/>
                </a:ext>
              </a:extLst>
            </a:blip>
            <a:srcRect/>
            <a:stretch>
              <a:fillRect/>
            </a:stretch>
          </a:blipFill>
          <a:ln w="9525"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p:txBody>
      </p:sp>
      <p:sp>
        <p:nvSpPr>
          <p:cNvPr id="6" name="Rektangel 5">
            <a:extLst>
              <a:ext uri="{FF2B5EF4-FFF2-40B4-BE49-F238E27FC236}">
                <a16:creationId xmlns:a16="http://schemas.microsoft.com/office/drawing/2014/main" id="{0AF28C4F-CE65-0EE9-1A1E-762A4E51E34E}"/>
              </a:ext>
            </a:extLst>
          </p:cNvPr>
          <p:cNvSpPr/>
          <p:nvPr/>
        </p:nvSpPr>
        <p:spPr bwMode="auto">
          <a:xfrm>
            <a:off x="676229" y="2758743"/>
            <a:ext cx="3759057" cy="577204"/>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Norway is an EEA member, following EU regulations for all vehicles</a:t>
            </a:r>
            <a:endParaRPr lang="en-GB" altLang="nb-NO" sz="1450" b="1" kern="0" baseline="30000" dirty="0">
              <a:solidFill>
                <a:schemeClr val="bg1"/>
              </a:solidFill>
              <a:ea typeface="Arial" charset="0"/>
              <a:cs typeface="Arial" charset="0"/>
            </a:endParaRPr>
          </a:p>
        </p:txBody>
      </p:sp>
      <p:sp>
        <p:nvSpPr>
          <p:cNvPr id="7" name="Rektangel 6">
            <a:extLst>
              <a:ext uri="{FF2B5EF4-FFF2-40B4-BE49-F238E27FC236}">
                <a16:creationId xmlns:a16="http://schemas.microsoft.com/office/drawing/2014/main" id="{2D820EE8-264D-5AFE-AD24-945C7262AA6E}"/>
              </a:ext>
            </a:extLst>
          </p:cNvPr>
          <p:cNvSpPr/>
          <p:nvPr/>
        </p:nvSpPr>
        <p:spPr bwMode="auto">
          <a:xfrm>
            <a:off x="4942280" y="2758743"/>
            <a:ext cx="3759848" cy="577204"/>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Norway does not produce cars, however…</a:t>
            </a:r>
          </a:p>
        </p:txBody>
      </p:sp>
      <p:sp>
        <p:nvSpPr>
          <p:cNvPr id="8" name="Rektangel 7">
            <a:extLst>
              <a:ext uri="{FF2B5EF4-FFF2-40B4-BE49-F238E27FC236}">
                <a16:creationId xmlns:a16="http://schemas.microsoft.com/office/drawing/2014/main" id="{ED870D0B-5D4B-F1CE-9898-DB4BF15C5D40}"/>
              </a:ext>
            </a:extLst>
          </p:cNvPr>
          <p:cNvSpPr/>
          <p:nvPr/>
        </p:nvSpPr>
        <p:spPr bwMode="auto">
          <a:xfrm>
            <a:off x="4934990" y="1289386"/>
            <a:ext cx="3767138" cy="1465189"/>
          </a:xfrm>
          <a:prstGeom prst="rect">
            <a:avLst/>
          </a:prstGeom>
          <a:blipFill>
            <a:blip r:embed="rId4" cstate="screen">
              <a:extLst>
                <a:ext uri="{28A0092B-C50C-407E-A947-70E740481C1C}">
                  <a14:useLocalDpi xmlns:a14="http://schemas.microsoft.com/office/drawing/2010/main"/>
                </a:ext>
              </a:extLst>
            </a:blip>
            <a:srcRect/>
            <a:stretch>
              <a:fillRect/>
            </a:stretch>
          </a:blipFill>
          <a:ln w="9525"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p:txBody>
      </p:sp>
      <p:pic>
        <p:nvPicPr>
          <p:cNvPr id="9" name="Bilde 8">
            <a:extLst>
              <a:ext uri="{FF2B5EF4-FFF2-40B4-BE49-F238E27FC236}">
                <a16:creationId xmlns:a16="http://schemas.microsoft.com/office/drawing/2014/main" id="{6DA1D35C-C385-472E-F86C-F7D6764823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06"/>
          <a:stretch/>
        </p:blipFill>
        <p:spPr>
          <a:xfrm>
            <a:off x="676229" y="1293554"/>
            <a:ext cx="3764024" cy="1465189"/>
          </a:xfrm>
          <a:prstGeom prst="rect">
            <a:avLst/>
          </a:prstGeom>
          <a:blipFill>
            <a:blip r:embed="rId6" cstate="screen">
              <a:extLst>
                <a:ext uri="{28A0092B-C50C-407E-A947-70E740481C1C}">
                  <a14:useLocalDpi xmlns:a14="http://schemas.microsoft.com/office/drawing/2010/main"/>
                </a:ext>
              </a:extLst>
            </a:blip>
            <a:stretch>
              <a:fillRect/>
            </a:stretch>
          </a:blipFill>
          <a:ln w="6350">
            <a:solidFill>
              <a:srgbClr val="40494E"/>
            </a:solidFill>
          </a:ln>
        </p:spPr>
      </p:pic>
      <p:sp>
        <p:nvSpPr>
          <p:cNvPr id="10" name="Tittel 1">
            <a:extLst>
              <a:ext uri="{FF2B5EF4-FFF2-40B4-BE49-F238E27FC236}">
                <a16:creationId xmlns:a16="http://schemas.microsoft.com/office/drawing/2014/main" id="{D8108507-C74C-C2D8-D728-90330A4D341E}"/>
              </a:ext>
            </a:extLst>
          </p:cNvPr>
          <p:cNvSpPr txBox="1">
            <a:spLocks/>
          </p:cNvSpPr>
          <p:nvPr/>
        </p:nvSpPr>
        <p:spPr>
          <a:xfrm>
            <a:off x="526975" y="309522"/>
            <a:ext cx="11233557"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Technical requirements for import</a:t>
            </a:r>
          </a:p>
        </p:txBody>
      </p:sp>
    </p:spTree>
    <p:extLst>
      <p:ext uri="{BB962C8B-B14F-4D97-AF65-F5344CB8AC3E}">
        <p14:creationId xmlns:p14="http://schemas.microsoft.com/office/powerpoint/2010/main" val="4245263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8D9FFA-BF43-E85D-407A-81B87C395BAE}"/>
              </a:ext>
            </a:extLst>
          </p:cNvPr>
          <p:cNvSpPr txBox="1">
            <a:spLocks/>
          </p:cNvSpPr>
          <p:nvPr/>
        </p:nvSpPr>
        <p:spPr>
          <a:xfrm>
            <a:off x="594087" y="305432"/>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Average CO2 emissions per new passenger car (g/km)</a:t>
            </a:r>
          </a:p>
        </p:txBody>
      </p:sp>
      <p:graphicFrame>
        <p:nvGraphicFramePr>
          <p:cNvPr id="3" name="Diagram 2">
            <a:extLst>
              <a:ext uri="{FF2B5EF4-FFF2-40B4-BE49-F238E27FC236}">
                <a16:creationId xmlns:a16="http://schemas.microsoft.com/office/drawing/2014/main" id="{8802BD73-B1ED-20D6-BD99-F69B71824D84}"/>
              </a:ext>
            </a:extLst>
          </p:cNvPr>
          <p:cNvGraphicFramePr>
            <a:graphicFrameLocks/>
          </p:cNvGraphicFramePr>
          <p:nvPr>
            <p:extLst>
              <p:ext uri="{D42A27DB-BD31-4B8C-83A1-F6EECF244321}">
                <p14:modId xmlns:p14="http://schemas.microsoft.com/office/powerpoint/2010/main" val="1383383462"/>
              </p:ext>
            </p:extLst>
          </p:nvPr>
        </p:nvGraphicFramePr>
        <p:xfrm>
          <a:off x="586530" y="1443061"/>
          <a:ext cx="8422237" cy="4211119"/>
        </p:xfrm>
        <a:graphic>
          <a:graphicData uri="http://schemas.openxmlformats.org/drawingml/2006/chart">
            <c:chart xmlns:c="http://schemas.openxmlformats.org/drawingml/2006/chart" xmlns:r="http://schemas.openxmlformats.org/officeDocument/2006/relationships" r:id="rId2"/>
          </a:graphicData>
        </a:graphic>
      </p:graphicFrame>
      <p:sp>
        <p:nvSpPr>
          <p:cNvPr id="4" name="Plassholder for tekst 2">
            <a:extLst>
              <a:ext uri="{FF2B5EF4-FFF2-40B4-BE49-F238E27FC236}">
                <a16:creationId xmlns:a16="http://schemas.microsoft.com/office/drawing/2014/main" id="{E4D26201-1519-157A-B7CD-72E66D550E4F}"/>
              </a:ext>
            </a:extLst>
          </p:cNvPr>
          <p:cNvSpPr txBox="1">
            <a:spLocks/>
          </p:cNvSpPr>
          <p:nvPr/>
        </p:nvSpPr>
        <p:spPr>
          <a:xfrm>
            <a:off x="594087" y="913606"/>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Tree>
    <p:extLst>
      <p:ext uri="{BB962C8B-B14F-4D97-AF65-F5344CB8AC3E}">
        <p14:creationId xmlns:p14="http://schemas.microsoft.com/office/powerpoint/2010/main" val="276911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ADAC0C-E7C8-9741-35F1-5DCC002FE42C}"/>
              </a:ext>
            </a:extLst>
          </p:cNvPr>
          <p:cNvSpPr txBox="1">
            <a:spLocks/>
          </p:cNvSpPr>
          <p:nvPr/>
        </p:nvSpPr>
        <p:spPr>
          <a:xfrm>
            <a:off x="578142" y="315092"/>
            <a:ext cx="10515600" cy="1151467"/>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Why is the zero-emission market so big? </a:t>
            </a:r>
          </a:p>
        </p:txBody>
      </p:sp>
      <p:sp>
        <p:nvSpPr>
          <p:cNvPr id="3" name="Rektangel 2">
            <a:extLst>
              <a:ext uri="{FF2B5EF4-FFF2-40B4-BE49-F238E27FC236}">
                <a16:creationId xmlns:a16="http://schemas.microsoft.com/office/drawing/2014/main" id="{FE41B28F-18DE-6DE4-DBAE-30C93B081757}"/>
              </a:ext>
            </a:extLst>
          </p:cNvPr>
          <p:cNvSpPr/>
          <p:nvPr/>
        </p:nvSpPr>
        <p:spPr bwMode="auto">
          <a:xfrm>
            <a:off x="4673923" y="4870423"/>
            <a:ext cx="3639600" cy="576000"/>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Access to public transport lanes</a:t>
            </a:r>
          </a:p>
        </p:txBody>
      </p:sp>
      <p:sp>
        <p:nvSpPr>
          <p:cNvPr id="4" name="Rektangel 3">
            <a:extLst>
              <a:ext uri="{FF2B5EF4-FFF2-40B4-BE49-F238E27FC236}">
                <a16:creationId xmlns:a16="http://schemas.microsoft.com/office/drawing/2014/main" id="{546AA174-39A6-DFE8-CE73-C287200F6E7B}"/>
              </a:ext>
            </a:extLst>
          </p:cNvPr>
          <p:cNvSpPr/>
          <p:nvPr/>
        </p:nvSpPr>
        <p:spPr bwMode="auto">
          <a:xfrm>
            <a:off x="698953" y="4870157"/>
            <a:ext cx="3639600" cy="576000"/>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Reduced tax at toll gates and ferry crossings</a:t>
            </a:r>
          </a:p>
        </p:txBody>
      </p:sp>
      <p:sp>
        <p:nvSpPr>
          <p:cNvPr id="5" name="Rektangel 4">
            <a:extLst>
              <a:ext uri="{FF2B5EF4-FFF2-40B4-BE49-F238E27FC236}">
                <a16:creationId xmlns:a16="http://schemas.microsoft.com/office/drawing/2014/main" id="{BF2F3EDC-1ECD-905A-43D1-B66355875C38}"/>
              </a:ext>
            </a:extLst>
          </p:cNvPr>
          <p:cNvSpPr/>
          <p:nvPr/>
        </p:nvSpPr>
        <p:spPr bwMode="auto">
          <a:xfrm>
            <a:off x="698953" y="3451131"/>
            <a:ext cx="3639600" cy="1419292"/>
          </a:xfrm>
          <a:prstGeom prst="rect">
            <a:avLst/>
          </a:prstGeom>
          <a:blipFill>
            <a:blip r:embed="rId2" cstate="screen">
              <a:extLst>
                <a:ext uri="{28A0092B-C50C-407E-A947-70E740481C1C}">
                  <a14:useLocalDpi xmlns:a14="http://schemas.microsoft.com/office/drawing/2010/main"/>
                </a:ext>
              </a:extLst>
            </a:blip>
            <a:srcRect/>
            <a:stretch>
              <a:fillRect r="-324"/>
            </a:stretch>
          </a:blipFill>
          <a:ln w="9525"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p:txBody>
      </p:sp>
      <p:sp>
        <p:nvSpPr>
          <p:cNvPr id="6" name="Rektangel 5">
            <a:extLst>
              <a:ext uri="{FF2B5EF4-FFF2-40B4-BE49-F238E27FC236}">
                <a16:creationId xmlns:a16="http://schemas.microsoft.com/office/drawing/2014/main" id="{F0132B6B-A6EB-3BB3-B3CA-64B019790528}"/>
              </a:ext>
            </a:extLst>
          </p:cNvPr>
          <p:cNvSpPr/>
          <p:nvPr/>
        </p:nvSpPr>
        <p:spPr bwMode="auto">
          <a:xfrm>
            <a:off x="701521" y="2702568"/>
            <a:ext cx="3639600" cy="577204"/>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Reduced registration tax and VAT</a:t>
            </a:r>
          </a:p>
        </p:txBody>
      </p:sp>
      <p:sp>
        <p:nvSpPr>
          <p:cNvPr id="7" name="Rektangel 6">
            <a:extLst>
              <a:ext uri="{FF2B5EF4-FFF2-40B4-BE49-F238E27FC236}">
                <a16:creationId xmlns:a16="http://schemas.microsoft.com/office/drawing/2014/main" id="{2EDA0B41-4160-D10D-3600-2EEC961028B3}"/>
              </a:ext>
            </a:extLst>
          </p:cNvPr>
          <p:cNvSpPr/>
          <p:nvPr/>
        </p:nvSpPr>
        <p:spPr bwMode="auto">
          <a:xfrm>
            <a:off x="4673255" y="2727570"/>
            <a:ext cx="3639600" cy="577204"/>
          </a:xfrm>
          <a:prstGeom prst="rect">
            <a:avLst/>
          </a:prstGeom>
          <a:solidFill>
            <a:srgbClr val="40494E"/>
          </a:solidFill>
          <a:ln w="19050"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50" b="1" kern="0" dirty="0">
                <a:solidFill>
                  <a:schemeClr val="bg1"/>
                </a:solidFill>
                <a:ea typeface="Arial" charset="0"/>
                <a:cs typeface="Arial" charset="0"/>
              </a:rPr>
              <a:t>Reduced parking fee in cities</a:t>
            </a:r>
          </a:p>
        </p:txBody>
      </p:sp>
      <p:sp>
        <p:nvSpPr>
          <p:cNvPr id="8" name="Rektangel 7">
            <a:extLst>
              <a:ext uri="{FF2B5EF4-FFF2-40B4-BE49-F238E27FC236}">
                <a16:creationId xmlns:a16="http://schemas.microsoft.com/office/drawing/2014/main" id="{7CBCCA5F-F4BB-41AD-8704-7E7675139565}"/>
              </a:ext>
            </a:extLst>
          </p:cNvPr>
          <p:cNvSpPr/>
          <p:nvPr/>
        </p:nvSpPr>
        <p:spPr bwMode="auto">
          <a:xfrm>
            <a:off x="4673320" y="1301905"/>
            <a:ext cx="3640806" cy="1419292"/>
          </a:xfrm>
          <a:prstGeom prst="rect">
            <a:avLst/>
          </a:prstGeom>
          <a:blipFill>
            <a:blip r:embed="rId3" cstate="screen">
              <a:extLst>
                <a:ext uri="{28A0092B-C50C-407E-A947-70E740481C1C}">
                  <a14:useLocalDpi xmlns:a14="http://schemas.microsoft.com/office/drawing/2010/main"/>
                </a:ext>
              </a:extLst>
            </a:blip>
            <a:srcRect/>
            <a:stretch>
              <a:fillRect l="139"/>
            </a:stretch>
          </a:blipFill>
          <a:ln w="9525" cap="flat" cmpd="sng" algn="ctr">
            <a:solidFill>
              <a:srgbClr val="40494E"/>
            </a:solid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p:txBody>
      </p:sp>
      <p:pic>
        <p:nvPicPr>
          <p:cNvPr id="9" name="Bilde 8">
            <a:extLst>
              <a:ext uri="{FF2B5EF4-FFF2-40B4-BE49-F238E27FC236}">
                <a16:creationId xmlns:a16="http://schemas.microsoft.com/office/drawing/2014/main" id="{A2368323-2D2E-6917-F375-980C5840B7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317" y="1286791"/>
            <a:ext cx="3639600" cy="1428597"/>
          </a:xfrm>
          <a:prstGeom prst="rect">
            <a:avLst/>
          </a:prstGeom>
          <a:blipFill>
            <a:blip r:embed="rId5" cstate="screen">
              <a:extLst>
                <a:ext uri="{28A0092B-C50C-407E-A947-70E740481C1C}">
                  <a14:useLocalDpi xmlns:a14="http://schemas.microsoft.com/office/drawing/2010/main"/>
                </a:ext>
              </a:extLst>
            </a:blip>
            <a:stretch>
              <a:fillRect/>
            </a:stretch>
          </a:blipFill>
          <a:ln w="6350">
            <a:solidFill>
              <a:srgbClr val="40494E"/>
            </a:solidFill>
          </a:ln>
        </p:spPr>
      </p:pic>
      <p:pic>
        <p:nvPicPr>
          <p:cNvPr id="10" name="Picture 2" descr="Skal teste ut lastebiler i kollektivfelt">
            <a:extLst>
              <a:ext uri="{FF2B5EF4-FFF2-40B4-BE49-F238E27FC236}">
                <a16:creationId xmlns:a16="http://schemas.microsoft.com/office/drawing/2014/main" id="{BDB98FD9-B586-4E49-761B-692AAECDE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967" y="3447111"/>
            <a:ext cx="3640806" cy="1423312"/>
          </a:xfrm>
          <a:prstGeom prst="rect">
            <a:avLst/>
          </a:prstGeom>
          <a:noFill/>
          <a:ln>
            <a:solidFill>
              <a:srgbClr val="40494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24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CF9ACA-B972-909F-67B4-E6FADCE15DC1}"/>
              </a:ext>
            </a:extLst>
          </p:cNvPr>
          <p:cNvSpPr txBox="1">
            <a:spLocks/>
          </p:cNvSpPr>
          <p:nvPr/>
        </p:nvSpPr>
        <p:spPr>
          <a:xfrm>
            <a:off x="456498" y="302607"/>
            <a:ext cx="11459183" cy="1325563"/>
          </a:xfrm>
          <a:prstGeom prst="rect">
            <a:avLst/>
          </a:prstGeom>
        </p:spPr>
        <p:txBody>
          <a:bodyP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Cost of ownership and use for a passenger car at </a:t>
            </a:r>
          </a:p>
          <a:p>
            <a:r>
              <a:rPr lang="en-GB" sz="3600" dirty="0"/>
              <a:t>NOK 480.000 (approx. 45.000 €), driving 15.000 km/year</a:t>
            </a:r>
          </a:p>
        </p:txBody>
      </p:sp>
      <p:graphicFrame>
        <p:nvGraphicFramePr>
          <p:cNvPr id="3" name="Tabell 2">
            <a:extLst>
              <a:ext uri="{FF2B5EF4-FFF2-40B4-BE49-F238E27FC236}">
                <a16:creationId xmlns:a16="http://schemas.microsoft.com/office/drawing/2014/main" id="{2BF2B05C-B8A0-7BFE-DE22-C65C2803A96A}"/>
              </a:ext>
            </a:extLst>
          </p:cNvPr>
          <p:cNvGraphicFramePr>
            <a:graphicFrameLocks noGrp="1"/>
          </p:cNvGraphicFramePr>
          <p:nvPr>
            <p:extLst>
              <p:ext uri="{D42A27DB-BD31-4B8C-83A1-F6EECF244321}">
                <p14:modId xmlns:p14="http://schemas.microsoft.com/office/powerpoint/2010/main" val="4163144103"/>
              </p:ext>
            </p:extLst>
          </p:nvPr>
        </p:nvGraphicFramePr>
        <p:xfrm>
          <a:off x="538751" y="2306484"/>
          <a:ext cx="8438390" cy="2856000"/>
        </p:xfrm>
        <a:graphic>
          <a:graphicData uri="http://schemas.openxmlformats.org/drawingml/2006/table">
            <a:tbl>
              <a:tblPr/>
              <a:tblGrid>
                <a:gridCol w="1742390">
                  <a:extLst>
                    <a:ext uri="{9D8B030D-6E8A-4147-A177-3AD203B41FA5}">
                      <a16:colId xmlns:a16="http://schemas.microsoft.com/office/drawing/2014/main" val="2222837145"/>
                    </a:ext>
                  </a:extLst>
                </a:gridCol>
                <a:gridCol w="1584000">
                  <a:extLst>
                    <a:ext uri="{9D8B030D-6E8A-4147-A177-3AD203B41FA5}">
                      <a16:colId xmlns:a16="http://schemas.microsoft.com/office/drawing/2014/main" val="2104449633"/>
                    </a:ext>
                  </a:extLst>
                </a:gridCol>
                <a:gridCol w="1584000">
                  <a:extLst>
                    <a:ext uri="{9D8B030D-6E8A-4147-A177-3AD203B41FA5}">
                      <a16:colId xmlns:a16="http://schemas.microsoft.com/office/drawing/2014/main" val="2512768160"/>
                    </a:ext>
                  </a:extLst>
                </a:gridCol>
                <a:gridCol w="1584000">
                  <a:extLst>
                    <a:ext uri="{9D8B030D-6E8A-4147-A177-3AD203B41FA5}">
                      <a16:colId xmlns:a16="http://schemas.microsoft.com/office/drawing/2014/main" val="3287047648"/>
                    </a:ext>
                  </a:extLst>
                </a:gridCol>
                <a:gridCol w="1944000">
                  <a:extLst>
                    <a:ext uri="{9D8B030D-6E8A-4147-A177-3AD203B41FA5}">
                      <a16:colId xmlns:a16="http://schemas.microsoft.com/office/drawing/2014/main" val="4244430438"/>
                    </a:ext>
                  </a:extLst>
                </a:gridCol>
              </a:tblGrid>
              <a:tr h="792000">
                <a:tc>
                  <a:txBody>
                    <a:bodyPr/>
                    <a:lstStyle/>
                    <a:p>
                      <a:pPr algn="l" fontAlgn="b"/>
                      <a:r>
                        <a:rPr lang="nb-NO" sz="1800" b="1" i="0" u="none" strike="noStrike" dirty="0">
                          <a:solidFill>
                            <a:srgbClr val="000000"/>
                          </a:solidFill>
                          <a:effectLst/>
                          <a:latin typeface="Calibri" panose="020F0502020204030204" pitchFamily="34" charset="0"/>
                        </a:rPr>
                        <a:t> </a:t>
                      </a:r>
                    </a:p>
                    <a:p>
                      <a:pPr algn="ctr" fontAlgn="b"/>
                      <a:r>
                        <a:rPr lang="nb-NO" sz="1800" b="1" i="0" u="none" strike="noStrike" dirty="0" err="1">
                          <a:solidFill>
                            <a:srgbClr val="000000"/>
                          </a:solidFill>
                          <a:effectLst/>
                          <a:latin typeface="Calibri" panose="020F0502020204030204" pitchFamily="34" charset="0"/>
                        </a:rPr>
                        <a:t>Drivetrain</a:t>
                      </a:r>
                      <a:endParaRPr lang="nb-NO" sz="1800" b="1" i="0" u="none" strike="noStrike" dirty="0">
                        <a:solidFill>
                          <a:srgbClr val="000000"/>
                        </a:solidFill>
                        <a:effectLst/>
                        <a:latin typeface="Calibri" panose="020F0502020204030204" pitchFamily="34" charset="0"/>
                      </a:endParaRPr>
                    </a:p>
                  </a:txBody>
                  <a:tcPr marL="8859" marR="8859" marT="88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FC7B5">
                        <a:alpha val="63137"/>
                      </a:srgbClr>
                    </a:solidFill>
                  </a:tcPr>
                </a:tc>
                <a:tc>
                  <a:txBody>
                    <a:bodyPr/>
                    <a:lstStyle/>
                    <a:p>
                      <a:pPr algn="l" fontAlgn="b"/>
                      <a:r>
                        <a:rPr lang="nb-NO" sz="1800" b="0" i="0" u="none" strike="noStrike" dirty="0">
                          <a:solidFill>
                            <a:srgbClr val="000000"/>
                          </a:solidFill>
                          <a:effectLst/>
                          <a:latin typeface="Calibri" panose="020F0502020204030204" pitchFamily="34" charset="0"/>
                        </a:rPr>
                        <a:t> </a:t>
                      </a:r>
                    </a:p>
                    <a:p>
                      <a:pPr algn="ctr" fontAlgn="b"/>
                      <a:r>
                        <a:rPr lang="nb-NO" sz="1800" b="1" i="0" u="none" strike="noStrike" dirty="0">
                          <a:solidFill>
                            <a:srgbClr val="000000"/>
                          </a:solidFill>
                          <a:effectLst/>
                          <a:latin typeface="Calibri" panose="020F0502020204030204" pitchFamily="34" charset="0"/>
                        </a:rPr>
                        <a:t>NOK/</a:t>
                      </a:r>
                      <a:r>
                        <a:rPr lang="nb-NO" sz="1800" b="1" i="0" u="none" strike="noStrike" dirty="0" err="1">
                          <a:solidFill>
                            <a:srgbClr val="000000"/>
                          </a:solidFill>
                          <a:effectLst/>
                          <a:latin typeface="Calibri" panose="020F0502020204030204" pitchFamily="34" charset="0"/>
                        </a:rPr>
                        <a:t>year</a:t>
                      </a:r>
                      <a:endParaRPr lang="nb-NO" sz="1800" b="1" i="0" u="none" strike="noStrike" dirty="0">
                        <a:solidFill>
                          <a:srgbClr val="000000"/>
                        </a:solidFill>
                        <a:effectLst/>
                        <a:latin typeface="Calibri" panose="020F0502020204030204" pitchFamily="34" charset="0"/>
                      </a:endParaRPr>
                    </a:p>
                  </a:txBody>
                  <a:tcPr marL="8859" marR="8859" marT="88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FC7B5"/>
                    </a:solidFill>
                  </a:tcPr>
                </a:tc>
                <a:tc>
                  <a:txBody>
                    <a:bodyPr/>
                    <a:lstStyle/>
                    <a:p>
                      <a:pPr algn="l" fontAlgn="b"/>
                      <a:r>
                        <a:rPr lang="nb-NO" sz="1800" b="0" i="0" u="none" strike="noStrike" dirty="0">
                          <a:solidFill>
                            <a:srgbClr val="000000"/>
                          </a:solidFill>
                          <a:effectLst/>
                          <a:latin typeface="Calibri" panose="020F0502020204030204" pitchFamily="34" charset="0"/>
                        </a:rPr>
                        <a:t> </a:t>
                      </a:r>
                    </a:p>
                    <a:p>
                      <a:pPr algn="ctr" fontAlgn="b"/>
                      <a:r>
                        <a:rPr lang="nb-NO" sz="1800" b="1" i="0" u="none" strike="noStrike" dirty="0">
                          <a:solidFill>
                            <a:srgbClr val="000000"/>
                          </a:solidFill>
                          <a:effectLst/>
                          <a:latin typeface="Calibri" panose="020F0502020204030204" pitchFamily="34" charset="0"/>
                        </a:rPr>
                        <a:t>NOK/</a:t>
                      </a:r>
                      <a:r>
                        <a:rPr lang="nb-NO" sz="1800" b="1" i="0" u="none" strike="noStrike" dirty="0" err="1">
                          <a:solidFill>
                            <a:srgbClr val="000000"/>
                          </a:solidFill>
                          <a:effectLst/>
                          <a:latin typeface="Calibri" panose="020F0502020204030204" pitchFamily="34" charset="0"/>
                        </a:rPr>
                        <a:t>month</a:t>
                      </a:r>
                      <a:endParaRPr lang="nb-NO" sz="1800" b="1" i="0" u="none" strike="noStrike" dirty="0">
                        <a:solidFill>
                          <a:srgbClr val="000000"/>
                        </a:solidFill>
                        <a:effectLst/>
                        <a:latin typeface="Calibri" panose="020F0502020204030204" pitchFamily="34" charset="0"/>
                      </a:endParaRPr>
                    </a:p>
                  </a:txBody>
                  <a:tcPr marL="8859" marR="8859" marT="88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FC7B5">
                        <a:alpha val="63137"/>
                      </a:srgbClr>
                    </a:solidFill>
                  </a:tcPr>
                </a:tc>
                <a:tc>
                  <a:txBody>
                    <a:bodyPr/>
                    <a:lstStyle/>
                    <a:p>
                      <a:pPr algn="l" fontAlgn="b"/>
                      <a:r>
                        <a:rPr lang="nb-NO" sz="1800" b="0" i="0" u="none" strike="noStrike" dirty="0">
                          <a:solidFill>
                            <a:srgbClr val="000000"/>
                          </a:solidFill>
                          <a:effectLst/>
                          <a:latin typeface="Calibri" panose="020F0502020204030204" pitchFamily="34" charset="0"/>
                        </a:rPr>
                        <a:t> </a:t>
                      </a:r>
                    </a:p>
                    <a:p>
                      <a:pPr algn="ctr" fontAlgn="b"/>
                      <a:r>
                        <a:rPr lang="nb-NO" sz="1800" b="1" i="0" u="none" strike="noStrike" dirty="0">
                          <a:solidFill>
                            <a:srgbClr val="000000"/>
                          </a:solidFill>
                          <a:effectLst/>
                          <a:latin typeface="Calibri" panose="020F0502020204030204" pitchFamily="34" charset="0"/>
                        </a:rPr>
                        <a:t>NOK/km</a:t>
                      </a:r>
                    </a:p>
                  </a:txBody>
                  <a:tcPr marL="8859" marR="8859" marT="88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FC7B5">
                        <a:alpha val="63137"/>
                      </a:srgbClr>
                    </a:solidFill>
                  </a:tcPr>
                </a:tc>
                <a:tc>
                  <a:txBody>
                    <a:bodyPr/>
                    <a:lstStyle/>
                    <a:p>
                      <a:pPr algn="ctr" fontAlgn="b"/>
                      <a:r>
                        <a:rPr lang="en-US" sz="1800" b="1" i="0" u="none" strike="noStrike" dirty="0">
                          <a:solidFill>
                            <a:srgbClr val="000000"/>
                          </a:solidFill>
                          <a:effectLst/>
                          <a:latin typeface="Calibri" panose="020F0502020204030204" pitchFamily="34" charset="0"/>
                        </a:rPr>
                        <a:t>Difference in NOK compared to BEV</a:t>
                      </a:r>
                    </a:p>
                  </a:txBody>
                  <a:tcPr marL="85048" marR="85048" marT="42524" marB="4252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FC7B5">
                        <a:alpha val="63137"/>
                      </a:srgbClr>
                    </a:solidFill>
                  </a:tcPr>
                </a:tc>
                <a:extLst>
                  <a:ext uri="{0D108BD9-81ED-4DB2-BD59-A6C34878D82A}">
                    <a16:rowId xmlns:a16="http://schemas.microsoft.com/office/drawing/2014/main" val="2558739116"/>
                  </a:ext>
                </a:extLst>
              </a:tr>
              <a:tr h="516000">
                <a:tc>
                  <a:txBody>
                    <a:bodyPr/>
                    <a:lstStyle/>
                    <a:p>
                      <a:pPr algn="l" fontAlgn="b"/>
                      <a:r>
                        <a:rPr lang="nb-NO" sz="1800" b="1" i="0" u="none" strike="noStrike" dirty="0">
                          <a:solidFill>
                            <a:srgbClr val="000000"/>
                          </a:solidFill>
                          <a:effectLst/>
                          <a:latin typeface="Calibri" panose="020F0502020204030204" pitchFamily="34" charset="0"/>
                        </a:rPr>
                        <a:t>   BEV</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1800" b="0" i="0" u="none" strike="noStrike" dirty="0">
                          <a:solidFill>
                            <a:srgbClr val="000000"/>
                          </a:solidFill>
                          <a:effectLst/>
                          <a:latin typeface="Calibri" panose="020F0502020204030204" pitchFamily="34" charset="0"/>
                        </a:rPr>
                        <a:t>          99 582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5FC7B5"/>
                    </a:solidFill>
                  </a:tcPr>
                </a:tc>
                <a:tc>
                  <a:txBody>
                    <a:bodyPr/>
                    <a:lstStyle/>
                    <a:p>
                      <a:pPr algn="l" fontAlgn="b"/>
                      <a:r>
                        <a:rPr lang="nb-NO" sz="1800" b="0" i="0" u="none" strike="noStrike" dirty="0">
                          <a:solidFill>
                            <a:srgbClr val="000000"/>
                          </a:solidFill>
                          <a:effectLst/>
                          <a:latin typeface="Calibri" panose="020F0502020204030204" pitchFamily="34" charset="0"/>
                        </a:rPr>
                        <a:t>           8 298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1800" b="0" i="0" u="none" strike="noStrike" dirty="0">
                          <a:solidFill>
                            <a:srgbClr val="000000"/>
                          </a:solidFill>
                          <a:effectLst/>
                          <a:latin typeface="Calibri" panose="020F0502020204030204" pitchFamily="34" charset="0"/>
                        </a:rPr>
                        <a:t>          6,64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nb-NO" sz="1800" b="0" i="0" u="none" strike="noStrike" dirty="0">
                          <a:solidFill>
                            <a:srgbClr val="000000"/>
                          </a:solidFill>
                          <a:effectLst/>
                          <a:latin typeface="Calibri" panose="020F0502020204030204" pitchFamily="34" charset="0"/>
                        </a:rPr>
                        <a:t>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79203540"/>
                  </a:ext>
                </a:extLst>
              </a:tr>
              <a:tr h="516000">
                <a:tc>
                  <a:txBody>
                    <a:bodyPr/>
                    <a:lstStyle/>
                    <a:p>
                      <a:pPr algn="l" fontAlgn="b"/>
                      <a:r>
                        <a:rPr lang="nb-NO" sz="1800" b="1" i="0" u="none" strike="noStrike" dirty="0">
                          <a:solidFill>
                            <a:srgbClr val="000000"/>
                          </a:solidFill>
                          <a:effectLst/>
                          <a:latin typeface="Calibri" panose="020F0502020204030204" pitchFamily="34" charset="0"/>
                        </a:rPr>
                        <a:t>   </a:t>
                      </a:r>
                      <a:r>
                        <a:rPr lang="nb-NO" sz="1800" b="1" i="0" u="none" strike="noStrike" dirty="0" err="1">
                          <a:solidFill>
                            <a:srgbClr val="000000"/>
                          </a:solidFill>
                          <a:effectLst/>
                          <a:latin typeface="Calibri" panose="020F0502020204030204" pitchFamily="34" charset="0"/>
                        </a:rPr>
                        <a:t>Plugin</a:t>
                      </a:r>
                      <a:r>
                        <a:rPr lang="nb-NO" sz="1800" b="1" i="0" u="none" strike="noStrike" dirty="0">
                          <a:solidFill>
                            <a:srgbClr val="000000"/>
                          </a:solidFill>
                          <a:effectLst/>
                          <a:latin typeface="Calibri" panose="020F0502020204030204" pitchFamily="34" charset="0"/>
                        </a:rPr>
                        <a:t> hybrid</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112 638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5FC7B5"/>
                    </a:solidFill>
                  </a:tcPr>
                </a:tc>
                <a:tc>
                  <a:txBody>
                    <a:bodyPr/>
                    <a:lstStyle/>
                    <a:p>
                      <a:pPr algn="l" fontAlgn="b"/>
                      <a:r>
                        <a:rPr lang="nb-NO" sz="1800" b="0" i="0" u="none" strike="noStrike" dirty="0">
                          <a:solidFill>
                            <a:srgbClr val="000000"/>
                          </a:solidFill>
                          <a:effectLst/>
                          <a:latin typeface="Calibri" panose="020F0502020204030204" pitchFamily="34" charset="0"/>
                        </a:rPr>
                        <a:t>           9 387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7,51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13 056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96569995"/>
                  </a:ext>
                </a:extLst>
              </a:tr>
              <a:tr h="516000">
                <a:tc>
                  <a:txBody>
                    <a:bodyPr/>
                    <a:lstStyle/>
                    <a:p>
                      <a:pPr algn="l" fontAlgn="b"/>
                      <a:r>
                        <a:rPr lang="nb-NO" sz="1800" b="1" i="0" u="none" strike="noStrike" dirty="0">
                          <a:solidFill>
                            <a:srgbClr val="000000"/>
                          </a:solidFill>
                          <a:effectLst/>
                          <a:latin typeface="Calibri" panose="020F0502020204030204" pitchFamily="34" charset="0"/>
                        </a:rPr>
                        <a:t>   Diesel</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121 012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5FC7B5"/>
                    </a:solidFill>
                  </a:tcPr>
                </a:tc>
                <a:tc>
                  <a:txBody>
                    <a:bodyPr/>
                    <a:lstStyle/>
                    <a:p>
                      <a:pPr algn="l" fontAlgn="b"/>
                      <a:r>
                        <a:rPr lang="nb-NO" sz="1800" b="0" i="0" u="none" strike="noStrike" dirty="0">
                          <a:solidFill>
                            <a:srgbClr val="000000"/>
                          </a:solidFill>
                          <a:effectLst/>
                          <a:latin typeface="Calibri" panose="020F0502020204030204" pitchFamily="34" charset="0"/>
                        </a:rPr>
                        <a:t>         10 084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8,07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nb-NO" sz="1800" b="0" i="0" u="none" strike="noStrike" dirty="0">
                          <a:solidFill>
                            <a:srgbClr val="000000"/>
                          </a:solidFill>
                          <a:effectLst/>
                          <a:latin typeface="Calibri" panose="020F0502020204030204" pitchFamily="34" charset="0"/>
                        </a:rPr>
                        <a:t>            21 430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20391693"/>
                  </a:ext>
                </a:extLst>
              </a:tr>
              <a:tr h="516000">
                <a:tc>
                  <a:txBody>
                    <a:bodyPr/>
                    <a:lstStyle/>
                    <a:p>
                      <a:pPr algn="l" fontAlgn="b"/>
                      <a:r>
                        <a:rPr lang="nb-NO" sz="1800" b="1" i="0" u="none" strike="noStrike" dirty="0">
                          <a:solidFill>
                            <a:srgbClr val="000000"/>
                          </a:solidFill>
                          <a:effectLst/>
                          <a:latin typeface="Calibri" panose="020F0502020204030204" pitchFamily="34" charset="0"/>
                        </a:rPr>
                        <a:t>   </a:t>
                      </a:r>
                      <a:r>
                        <a:rPr lang="nb-NO" sz="1800" b="1" i="0" u="none" strike="noStrike" dirty="0" err="1">
                          <a:solidFill>
                            <a:srgbClr val="000000"/>
                          </a:solidFill>
                          <a:effectLst/>
                          <a:latin typeface="Calibri" panose="020F0502020204030204" pitchFamily="34" charset="0"/>
                        </a:rPr>
                        <a:t>Petrol</a:t>
                      </a:r>
                      <a:endParaRPr lang="nb-NO" sz="1800" b="1" i="0" u="none" strike="noStrike" dirty="0">
                        <a:solidFill>
                          <a:srgbClr val="000000"/>
                        </a:solidFill>
                        <a:effectLst/>
                        <a:latin typeface="Calibri" panose="020F0502020204030204" pitchFamily="34" charset="0"/>
                      </a:endParaRP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nb-NO" sz="1800" b="0" i="0" u="none" strike="noStrike" dirty="0">
                          <a:solidFill>
                            <a:srgbClr val="000000"/>
                          </a:solidFill>
                          <a:effectLst/>
                          <a:latin typeface="Calibri" panose="020F0502020204030204" pitchFamily="34" charset="0"/>
                        </a:rPr>
                        <a:t>        122 973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5FC7B5"/>
                    </a:solidFill>
                  </a:tcPr>
                </a:tc>
                <a:tc>
                  <a:txBody>
                    <a:bodyPr/>
                    <a:lstStyle/>
                    <a:p>
                      <a:pPr algn="l" fontAlgn="b"/>
                      <a:r>
                        <a:rPr lang="nb-NO" sz="1800" b="0" i="0" u="none" strike="noStrike" dirty="0">
                          <a:solidFill>
                            <a:srgbClr val="000000"/>
                          </a:solidFill>
                          <a:effectLst/>
                          <a:latin typeface="Calibri" panose="020F0502020204030204" pitchFamily="34" charset="0"/>
                        </a:rPr>
                        <a:t>         10 239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nb-NO" sz="1800" b="0" i="0" u="none" strike="noStrike" dirty="0">
                          <a:solidFill>
                            <a:srgbClr val="000000"/>
                          </a:solidFill>
                          <a:effectLst/>
                          <a:latin typeface="Calibri" panose="020F0502020204030204" pitchFamily="34" charset="0"/>
                        </a:rPr>
                        <a:t>          8,19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nb-NO" sz="1800" b="0" i="0" u="none" strike="noStrike" dirty="0">
                          <a:solidFill>
                            <a:srgbClr val="000000"/>
                          </a:solidFill>
                          <a:effectLst/>
                          <a:latin typeface="Calibri" panose="020F0502020204030204" pitchFamily="34" charset="0"/>
                        </a:rPr>
                        <a:t>            23 391 </a:t>
                      </a:r>
                    </a:p>
                  </a:txBody>
                  <a:tcPr marL="8859" marR="8859" marT="88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243737"/>
                  </a:ext>
                </a:extLst>
              </a:tr>
            </a:tbl>
          </a:graphicData>
        </a:graphic>
      </p:graphicFrame>
      <p:sp>
        <p:nvSpPr>
          <p:cNvPr id="4" name="Plassholder for tekst 2">
            <a:extLst>
              <a:ext uri="{FF2B5EF4-FFF2-40B4-BE49-F238E27FC236}">
                <a16:creationId xmlns:a16="http://schemas.microsoft.com/office/drawing/2014/main" id="{2AFA012C-0EA5-A50F-06E6-7E36BCA4935D}"/>
              </a:ext>
            </a:extLst>
          </p:cNvPr>
          <p:cNvSpPr txBox="1">
            <a:spLocks/>
          </p:cNvSpPr>
          <p:nvPr/>
        </p:nvSpPr>
        <p:spPr>
          <a:xfrm>
            <a:off x="456498" y="1397720"/>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Tree>
    <p:extLst>
      <p:ext uri="{BB962C8B-B14F-4D97-AF65-F5344CB8AC3E}">
        <p14:creationId xmlns:p14="http://schemas.microsoft.com/office/powerpoint/2010/main" val="2416350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B5FFFE-1A99-9CB6-FF5F-78C9FA6E6EC9}"/>
              </a:ext>
            </a:extLst>
          </p:cNvPr>
          <p:cNvSpPr txBox="1">
            <a:spLocks/>
          </p:cNvSpPr>
          <p:nvPr/>
        </p:nvSpPr>
        <p:spPr>
          <a:xfrm>
            <a:off x="532525" y="301920"/>
            <a:ext cx="10515600" cy="1325563"/>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err="1"/>
              <a:t>Expanson</a:t>
            </a:r>
            <a:r>
              <a:rPr lang="nb-NO" sz="3600" dirty="0"/>
              <a:t> </a:t>
            </a:r>
            <a:r>
              <a:rPr lang="nb-NO" sz="3600" dirty="0" err="1"/>
              <a:t>of</a:t>
            </a:r>
            <a:r>
              <a:rPr lang="nb-NO" sz="3600" dirty="0"/>
              <a:t> </a:t>
            </a:r>
            <a:r>
              <a:rPr lang="nb-NO" sz="3600" dirty="0" err="1"/>
              <a:t>the</a:t>
            </a:r>
            <a:r>
              <a:rPr lang="nb-NO" sz="3600" dirty="0"/>
              <a:t> </a:t>
            </a:r>
            <a:r>
              <a:rPr lang="nb-NO" sz="3600" dirty="0" err="1"/>
              <a:t>charging</a:t>
            </a:r>
            <a:r>
              <a:rPr lang="nb-NO" sz="3600" dirty="0"/>
              <a:t> </a:t>
            </a:r>
            <a:r>
              <a:rPr lang="nb-NO" sz="3600" dirty="0" err="1"/>
              <a:t>network</a:t>
            </a:r>
            <a:endParaRPr lang="nb-NO" sz="3600" dirty="0"/>
          </a:p>
        </p:txBody>
      </p:sp>
      <p:pic>
        <p:nvPicPr>
          <p:cNvPr id="3" name="Picture 2" descr="Et bilde som inneholder tekst, skjermbilde, Font, nummer&#10;&#10;Automatisk generert beskrivelse">
            <a:extLst>
              <a:ext uri="{FF2B5EF4-FFF2-40B4-BE49-F238E27FC236}">
                <a16:creationId xmlns:a16="http://schemas.microsoft.com/office/drawing/2014/main" id="{FB5C8CBD-E375-457A-E494-6C3E66E820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82"/>
          <a:stretch/>
        </p:blipFill>
        <p:spPr bwMode="auto">
          <a:xfrm>
            <a:off x="1275225" y="1860883"/>
            <a:ext cx="4820775" cy="37346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Et bilde som inneholder bil, kjøretøy, Landkjøretøy, design&#10;&#10;Automatisk generert beskrivelse">
            <a:extLst>
              <a:ext uri="{FF2B5EF4-FFF2-40B4-BE49-F238E27FC236}">
                <a16:creationId xmlns:a16="http://schemas.microsoft.com/office/drawing/2014/main" id="{87E2C035-3973-7366-8F46-17715B56C48C}"/>
              </a:ext>
            </a:extLst>
          </p:cNvPr>
          <p:cNvPicPr>
            <a:picLocks noChangeAspect="1"/>
          </p:cNvPicPr>
          <p:nvPr/>
        </p:nvPicPr>
        <p:blipFill>
          <a:blip r:embed="rId3"/>
          <a:stretch>
            <a:fillRect/>
          </a:stretch>
        </p:blipFill>
        <p:spPr>
          <a:xfrm>
            <a:off x="7368066" y="3185160"/>
            <a:ext cx="4441730" cy="3145790"/>
          </a:xfrm>
          <a:prstGeom prst="rect">
            <a:avLst/>
          </a:prstGeom>
        </p:spPr>
      </p:pic>
      <p:sp>
        <p:nvSpPr>
          <p:cNvPr id="4" name="TekstSylinder 3">
            <a:extLst>
              <a:ext uri="{FF2B5EF4-FFF2-40B4-BE49-F238E27FC236}">
                <a16:creationId xmlns:a16="http://schemas.microsoft.com/office/drawing/2014/main" id="{80117F2B-D1EE-7B5A-8ED7-E139C22E01D6}"/>
              </a:ext>
            </a:extLst>
          </p:cNvPr>
          <p:cNvSpPr txBox="1"/>
          <p:nvPr/>
        </p:nvSpPr>
        <p:spPr>
          <a:xfrm>
            <a:off x="1624201" y="1551679"/>
            <a:ext cx="4122821" cy="368967"/>
          </a:xfrm>
          <a:prstGeom prst="rect">
            <a:avLst/>
          </a:prstGeom>
          <a:noFill/>
        </p:spPr>
        <p:txBody>
          <a:bodyPr wrap="square" rtlCol="0">
            <a:spAutoFit/>
          </a:bodyPr>
          <a:lstStyle/>
          <a:p>
            <a:r>
              <a:rPr lang="nb-NO" dirty="0"/>
              <a:t>Fast chargers in Norway</a:t>
            </a:r>
          </a:p>
        </p:txBody>
      </p:sp>
    </p:spTree>
    <p:extLst>
      <p:ext uri="{BB962C8B-B14F-4D97-AF65-F5344CB8AC3E}">
        <p14:creationId xmlns:p14="http://schemas.microsoft.com/office/powerpoint/2010/main" val="2749448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4D6B00-E100-C946-AA17-AE897CEAEB03}"/>
              </a:ext>
            </a:extLst>
          </p:cNvPr>
          <p:cNvSpPr>
            <a:spLocks noGrp="1"/>
          </p:cNvSpPr>
          <p:nvPr>
            <p:ph type="title"/>
          </p:nvPr>
        </p:nvSpPr>
        <p:spPr>
          <a:xfrm>
            <a:off x="838200" y="693988"/>
            <a:ext cx="10515600" cy="1325563"/>
          </a:xfrm>
        </p:spPr>
        <p:txBody>
          <a:bodyPr>
            <a:normAutofit/>
          </a:bodyPr>
          <a:lstStyle/>
          <a:p>
            <a:r>
              <a:rPr lang="nb-NO" sz="3600" dirty="0"/>
              <a:t>Content</a:t>
            </a:r>
          </a:p>
        </p:txBody>
      </p:sp>
      <p:sp>
        <p:nvSpPr>
          <p:cNvPr id="3" name="Plassholder for tekst 2">
            <a:extLst>
              <a:ext uri="{FF2B5EF4-FFF2-40B4-BE49-F238E27FC236}">
                <a16:creationId xmlns:a16="http://schemas.microsoft.com/office/drawing/2014/main" id="{78FB81F4-AE37-63FC-DEC5-551811FACB4A}"/>
              </a:ext>
            </a:extLst>
          </p:cNvPr>
          <p:cNvSpPr txBox="1">
            <a:spLocks/>
          </p:cNvSpPr>
          <p:nvPr/>
        </p:nvSpPr>
        <p:spPr>
          <a:xfrm>
            <a:off x="838200" y="2353805"/>
            <a:ext cx="11240015"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FC7B5"/>
              </a:buClr>
              <a:buFont typeface="Wingdings" pitchFamily="2" charset="2"/>
              <a:buChar char="§"/>
            </a:pPr>
            <a:r>
              <a:rPr lang="nb-NO" dirty="0">
                <a:latin typeface="+mn-lt"/>
              </a:rPr>
              <a:t>The Norwegian Automobile Importers’ Association</a:t>
            </a:r>
          </a:p>
          <a:p>
            <a:pPr>
              <a:buClr>
                <a:srgbClr val="5FC7B5"/>
              </a:buClr>
              <a:buFont typeface="Wingdings" pitchFamily="2" charset="2"/>
              <a:buChar char="§"/>
            </a:pPr>
            <a:r>
              <a:rPr lang="nb-NO" dirty="0">
                <a:latin typeface="+mn-lt"/>
              </a:rPr>
              <a:t>Key </a:t>
            </a:r>
            <a:r>
              <a:rPr lang="nb-NO" dirty="0" err="1">
                <a:latin typeface="+mn-lt"/>
              </a:rPr>
              <a:t>facts</a:t>
            </a:r>
            <a:r>
              <a:rPr lang="nb-NO" dirty="0">
                <a:latin typeface="+mn-lt"/>
              </a:rPr>
              <a:t> </a:t>
            </a:r>
            <a:r>
              <a:rPr lang="nb-NO" dirty="0" err="1">
                <a:latin typeface="+mn-lt"/>
              </a:rPr>
              <a:t>about</a:t>
            </a:r>
            <a:r>
              <a:rPr lang="nb-NO" dirty="0">
                <a:latin typeface="+mn-lt"/>
              </a:rPr>
              <a:t> Norway</a:t>
            </a:r>
          </a:p>
          <a:p>
            <a:pPr>
              <a:buClr>
                <a:srgbClr val="5FC7B5"/>
              </a:buClr>
              <a:buFont typeface="Wingdings" pitchFamily="2" charset="2"/>
              <a:buChar char="§"/>
            </a:pPr>
            <a:r>
              <a:rPr lang="nb-NO" dirty="0" err="1">
                <a:latin typeface="+mn-lt"/>
              </a:rPr>
              <a:t>Car</a:t>
            </a:r>
            <a:r>
              <a:rPr lang="nb-NO" dirty="0">
                <a:latin typeface="+mn-lt"/>
              </a:rPr>
              <a:t> </a:t>
            </a:r>
            <a:r>
              <a:rPr lang="nb-NO" dirty="0" err="1">
                <a:latin typeface="+mn-lt"/>
              </a:rPr>
              <a:t>ownership</a:t>
            </a:r>
            <a:r>
              <a:rPr lang="nb-NO" dirty="0">
                <a:latin typeface="+mn-lt"/>
              </a:rPr>
              <a:t> and </a:t>
            </a:r>
            <a:r>
              <a:rPr lang="nb-NO" dirty="0" err="1">
                <a:latin typeface="+mn-lt"/>
              </a:rPr>
              <a:t>use</a:t>
            </a:r>
            <a:endParaRPr lang="nb-NO" dirty="0">
              <a:latin typeface="+mn-lt"/>
            </a:endParaRPr>
          </a:p>
          <a:p>
            <a:pPr>
              <a:buClr>
                <a:srgbClr val="5FC7B5"/>
              </a:buClr>
              <a:buFont typeface="Wingdings" pitchFamily="2" charset="2"/>
              <a:buChar char="§"/>
            </a:pPr>
            <a:r>
              <a:rPr lang="nb-NO" dirty="0">
                <a:latin typeface="+mn-lt"/>
              </a:rPr>
              <a:t>The Norwegian </a:t>
            </a:r>
            <a:r>
              <a:rPr lang="nb-NO" dirty="0" err="1">
                <a:latin typeface="+mn-lt"/>
              </a:rPr>
              <a:t>car</a:t>
            </a:r>
            <a:r>
              <a:rPr lang="nb-NO" dirty="0">
                <a:latin typeface="+mn-lt"/>
              </a:rPr>
              <a:t> </a:t>
            </a:r>
            <a:r>
              <a:rPr lang="nb-NO" dirty="0" err="1">
                <a:latin typeface="+mn-lt"/>
              </a:rPr>
              <a:t>market</a:t>
            </a:r>
            <a:endParaRPr lang="nb-NO" dirty="0">
              <a:latin typeface="+mn-lt"/>
            </a:endParaRPr>
          </a:p>
          <a:p>
            <a:pPr>
              <a:buClr>
                <a:srgbClr val="5FC7B5"/>
              </a:buClr>
              <a:buFont typeface="Wingdings" pitchFamily="2" charset="2"/>
              <a:buChar char="§"/>
            </a:pPr>
            <a:r>
              <a:rPr lang="nb-NO" dirty="0">
                <a:latin typeface="+mn-lt"/>
              </a:rPr>
              <a:t>The </a:t>
            </a:r>
            <a:r>
              <a:rPr lang="nb-NO" dirty="0" err="1">
                <a:latin typeface="+mn-lt"/>
              </a:rPr>
              <a:t>political</a:t>
            </a:r>
            <a:r>
              <a:rPr lang="nb-NO" dirty="0">
                <a:latin typeface="+mn-lt"/>
              </a:rPr>
              <a:t> </a:t>
            </a:r>
            <a:r>
              <a:rPr lang="nb-NO" dirty="0" err="1">
                <a:latin typeface="+mn-lt"/>
              </a:rPr>
              <a:t>debate</a:t>
            </a:r>
            <a:endParaRPr lang="nb-NO" dirty="0">
              <a:latin typeface="+mn-lt"/>
            </a:endParaRPr>
          </a:p>
          <a:p>
            <a:pPr>
              <a:buClr>
                <a:srgbClr val="5FC7B5"/>
              </a:buClr>
              <a:buFont typeface="Wingdings" pitchFamily="2" charset="2"/>
              <a:buChar char="§"/>
            </a:pPr>
            <a:r>
              <a:rPr lang="nb-NO" dirty="0" err="1">
                <a:latin typeface="+mn-lt"/>
              </a:rPr>
              <a:t>Autoretur</a:t>
            </a:r>
            <a:endParaRPr lang="nb-NO" dirty="0">
              <a:latin typeface="+mn-lt"/>
            </a:endParaRPr>
          </a:p>
        </p:txBody>
      </p:sp>
      <p:pic>
        <p:nvPicPr>
          <p:cNvPr id="5" name="Bilde 4" descr="Et bilde som inneholder hjul, kjøretøy, Bildel, grønn&#10;&#10;Automatisk generert beskrivelse">
            <a:extLst>
              <a:ext uri="{FF2B5EF4-FFF2-40B4-BE49-F238E27FC236}">
                <a16:creationId xmlns:a16="http://schemas.microsoft.com/office/drawing/2014/main" id="{39E894D4-3BD5-DB43-9BF0-A23938049ECC}"/>
              </a:ext>
            </a:extLst>
          </p:cNvPr>
          <p:cNvPicPr>
            <a:picLocks noChangeAspect="1"/>
          </p:cNvPicPr>
          <p:nvPr/>
        </p:nvPicPr>
        <p:blipFill>
          <a:blip r:embed="rId2"/>
          <a:stretch>
            <a:fillRect/>
          </a:stretch>
        </p:blipFill>
        <p:spPr>
          <a:xfrm>
            <a:off x="4644190" y="3069598"/>
            <a:ext cx="4800600" cy="3200400"/>
          </a:xfrm>
          <a:prstGeom prst="rect">
            <a:avLst/>
          </a:prstGeom>
        </p:spPr>
      </p:pic>
    </p:spTree>
    <p:extLst>
      <p:ext uri="{BB962C8B-B14F-4D97-AF65-F5344CB8AC3E}">
        <p14:creationId xmlns:p14="http://schemas.microsoft.com/office/powerpoint/2010/main" val="3242267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7492FA-4853-BBB0-7830-0F02971363CD}"/>
              </a:ext>
            </a:extLst>
          </p:cNvPr>
          <p:cNvSpPr txBox="1">
            <a:spLocks/>
          </p:cNvSpPr>
          <p:nvPr/>
        </p:nvSpPr>
        <p:spPr>
          <a:xfrm>
            <a:off x="685800" y="302295"/>
            <a:ext cx="10515600" cy="1325563"/>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9 </a:t>
            </a:r>
            <a:r>
              <a:rPr lang="nb-NO" sz="3600" dirty="0" err="1"/>
              <a:t>out</a:t>
            </a:r>
            <a:r>
              <a:rPr lang="nb-NO" sz="3600" dirty="0"/>
              <a:t> </a:t>
            </a:r>
            <a:r>
              <a:rPr lang="nb-NO" sz="3600" dirty="0" err="1"/>
              <a:t>of</a:t>
            </a:r>
            <a:r>
              <a:rPr lang="nb-NO" sz="3600" dirty="0"/>
              <a:t> 10 charge at </a:t>
            </a:r>
            <a:r>
              <a:rPr lang="nb-NO" sz="3600" dirty="0" err="1"/>
              <a:t>home</a:t>
            </a:r>
            <a:endParaRPr lang="nb-NO" sz="3600" dirty="0"/>
          </a:p>
        </p:txBody>
      </p:sp>
      <p:sp>
        <p:nvSpPr>
          <p:cNvPr id="3" name="TekstSylinder 2">
            <a:extLst>
              <a:ext uri="{FF2B5EF4-FFF2-40B4-BE49-F238E27FC236}">
                <a16:creationId xmlns:a16="http://schemas.microsoft.com/office/drawing/2014/main" id="{3E38BCB1-9B84-C1B0-807D-492CC9101C6B}"/>
              </a:ext>
            </a:extLst>
          </p:cNvPr>
          <p:cNvSpPr txBox="1"/>
          <p:nvPr/>
        </p:nvSpPr>
        <p:spPr>
          <a:xfrm>
            <a:off x="8081700" y="3375482"/>
            <a:ext cx="3096344" cy="1754326"/>
          </a:xfrm>
          <a:prstGeom prst="rect">
            <a:avLst/>
          </a:prstGeom>
          <a:noFill/>
        </p:spPr>
        <p:txBody>
          <a:bodyPr wrap="square" rtlCol="0">
            <a:spAutoFit/>
          </a:bodyPr>
          <a:lstStyle/>
          <a:p>
            <a:pPr marL="342900" indent="-342900">
              <a:buClr>
                <a:srgbClr val="5FC7B5"/>
              </a:buClr>
              <a:buFont typeface="Wingdings" pitchFamily="2" charset="2"/>
              <a:buChar char="§"/>
            </a:pPr>
            <a:r>
              <a:rPr lang="nb-NO" dirty="0">
                <a:cs typeface="Arial" panose="020B0604020202020204" pitchFamily="34" charset="0"/>
              </a:rPr>
              <a:t>89 % of EV </a:t>
            </a:r>
            <a:r>
              <a:rPr lang="nb-NO" dirty="0" err="1">
                <a:cs typeface="Arial" panose="020B0604020202020204" pitchFamily="34" charset="0"/>
              </a:rPr>
              <a:t>owners</a:t>
            </a:r>
            <a:r>
              <a:rPr lang="nb-NO" dirty="0">
                <a:cs typeface="Arial" panose="020B0604020202020204" pitchFamily="34" charset="0"/>
              </a:rPr>
              <a:t> charge at </a:t>
            </a:r>
            <a:r>
              <a:rPr lang="nb-NO" dirty="0" err="1">
                <a:cs typeface="Arial" panose="020B0604020202020204" pitchFamily="34" charset="0"/>
              </a:rPr>
              <a:t>home</a:t>
            </a:r>
            <a:r>
              <a:rPr lang="nb-NO" dirty="0">
                <a:cs typeface="Arial" panose="020B0604020202020204" pitchFamily="34" charset="0"/>
              </a:rPr>
              <a:t>, </a:t>
            </a:r>
            <a:r>
              <a:rPr lang="nb-NO" dirty="0" err="1">
                <a:cs typeface="Arial" panose="020B0604020202020204" pitchFamily="34" charset="0"/>
              </a:rPr>
              <a:t>daily</a:t>
            </a:r>
            <a:r>
              <a:rPr lang="nb-NO" dirty="0">
                <a:cs typeface="Arial" panose="020B0604020202020204" pitchFamily="34" charset="0"/>
              </a:rPr>
              <a:t> or </a:t>
            </a:r>
            <a:r>
              <a:rPr lang="nb-NO" dirty="0" err="1">
                <a:cs typeface="Arial" panose="020B0604020202020204" pitchFamily="34" charset="0"/>
              </a:rPr>
              <a:t>weekly</a:t>
            </a:r>
            <a:endParaRPr lang="nb-NO" dirty="0">
              <a:cs typeface="Arial" panose="020B0604020202020204" pitchFamily="34" charset="0"/>
            </a:endParaRPr>
          </a:p>
          <a:p>
            <a:pPr marL="342900" indent="-342900">
              <a:buClr>
                <a:srgbClr val="5FC7B5"/>
              </a:buClr>
              <a:buFont typeface="Wingdings" pitchFamily="2" charset="2"/>
              <a:buChar char="§"/>
            </a:pPr>
            <a:endParaRPr lang="nb-NO" dirty="0">
              <a:cs typeface="Arial" panose="020B0604020202020204" pitchFamily="34" charset="0"/>
            </a:endParaRPr>
          </a:p>
          <a:p>
            <a:pPr marL="342900" indent="-342900">
              <a:buClr>
                <a:srgbClr val="5FC7B5"/>
              </a:buClr>
              <a:buFont typeface="Wingdings" pitchFamily="2" charset="2"/>
              <a:buChar char="§"/>
            </a:pPr>
            <a:r>
              <a:rPr lang="nb-NO" dirty="0">
                <a:cs typeface="Arial" panose="020B0604020202020204" pitchFamily="34" charset="0"/>
              </a:rPr>
              <a:t>In 2024, </a:t>
            </a:r>
            <a:r>
              <a:rPr lang="nb-NO" dirty="0" err="1">
                <a:cs typeface="Arial" panose="020B0604020202020204" pitchFamily="34" charset="0"/>
              </a:rPr>
              <a:t>there</a:t>
            </a:r>
            <a:r>
              <a:rPr lang="nb-NO" dirty="0">
                <a:cs typeface="Arial" panose="020B0604020202020204" pitchFamily="34" charset="0"/>
              </a:rPr>
              <a:t> </a:t>
            </a:r>
            <a:r>
              <a:rPr lang="nb-NO" dirty="0" err="1">
                <a:cs typeface="Arial" panose="020B0604020202020204" pitchFamily="34" charset="0"/>
              </a:rPr>
              <a:t>are</a:t>
            </a:r>
            <a:r>
              <a:rPr lang="nb-NO" dirty="0">
                <a:cs typeface="Arial" panose="020B0604020202020204" pitchFamily="34" charset="0"/>
              </a:rPr>
              <a:t> less </a:t>
            </a:r>
            <a:r>
              <a:rPr lang="nb-NO" dirty="0" err="1">
                <a:cs typeface="Arial" panose="020B0604020202020204" pitchFamily="34" charset="0"/>
              </a:rPr>
              <a:t>then</a:t>
            </a:r>
            <a:r>
              <a:rPr lang="nb-NO" dirty="0">
                <a:cs typeface="Arial" panose="020B0604020202020204" pitchFamily="34" charset="0"/>
              </a:rPr>
              <a:t> 100 EV </a:t>
            </a:r>
            <a:r>
              <a:rPr lang="nb-NO" dirty="0" err="1">
                <a:cs typeface="Arial" panose="020B0604020202020204" pitchFamily="34" charset="0"/>
              </a:rPr>
              <a:t>cars</a:t>
            </a:r>
            <a:r>
              <a:rPr lang="nb-NO" dirty="0">
                <a:cs typeface="Arial" panose="020B0604020202020204" pitchFamily="34" charset="0"/>
              </a:rPr>
              <a:t> per fast charger</a:t>
            </a:r>
          </a:p>
        </p:txBody>
      </p:sp>
      <p:pic>
        <p:nvPicPr>
          <p:cNvPr id="4" name="Bilde 3">
            <a:extLst>
              <a:ext uri="{FF2B5EF4-FFF2-40B4-BE49-F238E27FC236}">
                <a16:creationId xmlns:a16="http://schemas.microsoft.com/office/drawing/2014/main" id="{619746FD-7CBA-E76E-84D1-BD7D4687B1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600"/>
          <a:stretch/>
        </p:blipFill>
        <p:spPr>
          <a:xfrm>
            <a:off x="541020" y="1779672"/>
            <a:ext cx="6923655" cy="3851670"/>
          </a:xfrm>
          <a:prstGeom prst="rect">
            <a:avLst/>
          </a:prstGeom>
        </p:spPr>
      </p:pic>
    </p:spTree>
    <p:extLst>
      <p:ext uri="{BB962C8B-B14F-4D97-AF65-F5344CB8AC3E}">
        <p14:creationId xmlns:p14="http://schemas.microsoft.com/office/powerpoint/2010/main" val="2744657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93A1C3-2D7C-DC9F-99EB-95956AA87797}"/>
              </a:ext>
            </a:extLst>
          </p:cNvPr>
          <p:cNvSpPr txBox="1">
            <a:spLocks/>
          </p:cNvSpPr>
          <p:nvPr/>
        </p:nvSpPr>
        <p:spPr>
          <a:xfrm>
            <a:off x="563880" y="311993"/>
            <a:ext cx="10515600" cy="1151467"/>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Political goals and challenges</a:t>
            </a:r>
          </a:p>
        </p:txBody>
      </p:sp>
      <p:sp>
        <p:nvSpPr>
          <p:cNvPr id="3" name="Plassholder for innhold 2">
            <a:extLst>
              <a:ext uri="{FF2B5EF4-FFF2-40B4-BE49-F238E27FC236}">
                <a16:creationId xmlns:a16="http://schemas.microsoft.com/office/drawing/2014/main" id="{B87CE02F-A07C-9F15-BB92-43BF41780382}"/>
              </a:ext>
            </a:extLst>
          </p:cNvPr>
          <p:cNvSpPr txBox="1">
            <a:spLocks/>
          </p:cNvSpPr>
          <p:nvPr/>
        </p:nvSpPr>
        <p:spPr bwMode="auto">
          <a:xfrm>
            <a:off x="563879" y="1603997"/>
            <a:ext cx="8422723" cy="53467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400">
                <a:solidFill>
                  <a:schemeClr val="tx1"/>
                </a:solidFill>
                <a:latin typeface="+mn-lt"/>
              </a:defRPr>
            </a:lvl2pPr>
            <a:lvl3pPr marL="1143000" indent="-228600" algn="l" rtl="0" eaLnBrk="1" fontAlgn="base" hangingPunct="1">
              <a:spcBef>
                <a:spcPct val="20000"/>
              </a:spcBef>
              <a:spcAft>
                <a:spcPct val="0"/>
              </a:spcAft>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
                <a:srgbClr val="5FC7B5"/>
              </a:buClr>
              <a:buNone/>
            </a:pPr>
            <a:r>
              <a:rPr lang="en-GB" sz="2400" dirty="0"/>
              <a:t>Goal: Cut emissions from the transport sector by 55 % within 2030</a:t>
            </a:r>
            <a:br>
              <a:rPr lang="en-GB" sz="1800" dirty="0"/>
            </a:br>
            <a:endParaRPr lang="en-GB" sz="1800" dirty="0"/>
          </a:p>
          <a:p>
            <a:pPr lvl="1">
              <a:buClr>
                <a:srgbClr val="5FC7B5"/>
              </a:buClr>
              <a:buFont typeface="Wingdings" pitchFamily="2" charset="2"/>
              <a:buChar char="§"/>
            </a:pPr>
            <a:r>
              <a:rPr lang="en-GB" sz="1800" dirty="0"/>
              <a:t>Objective 1: Reduce average CO</a:t>
            </a:r>
            <a:r>
              <a:rPr lang="en-GB" sz="1800" baseline="-25000" dirty="0"/>
              <a:t>2</a:t>
            </a:r>
            <a:r>
              <a:rPr lang="en-GB" sz="1800" dirty="0"/>
              <a:t>-emissions from new cars to 85 grams/km by 2020; </a:t>
            </a:r>
            <a:r>
              <a:rPr lang="en-GB" sz="1800" b="1" dirty="0"/>
              <a:t>achieved in 2017  -  14 g/km achieved by April 2023</a:t>
            </a:r>
          </a:p>
          <a:p>
            <a:pPr lvl="1">
              <a:buClr>
                <a:srgbClr val="5FC7B5"/>
              </a:buClr>
              <a:buFont typeface="Wingdings" pitchFamily="2" charset="2"/>
              <a:buChar char="§"/>
            </a:pPr>
            <a:endParaRPr lang="en-GB" sz="1200" b="1" dirty="0"/>
          </a:p>
          <a:p>
            <a:pPr lvl="1">
              <a:buClr>
                <a:srgbClr val="5FC7B5"/>
              </a:buClr>
              <a:buFont typeface="Wingdings" pitchFamily="2" charset="2"/>
              <a:buChar char="§"/>
            </a:pPr>
            <a:r>
              <a:rPr lang="en-GB" sz="1800" dirty="0"/>
              <a:t>Objective 2: All new passenger cars should be zero emission from 2025</a:t>
            </a:r>
          </a:p>
          <a:p>
            <a:pPr lvl="1">
              <a:buClr>
                <a:srgbClr val="5FC7B5"/>
              </a:buClr>
              <a:buFont typeface="Wingdings" pitchFamily="2" charset="2"/>
              <a:buChar char="§"/>
            </a:pPr>
            <a:endParaRPr lang="en-GB" sz="1100" b="1" dirty="0"/>
          </a:p>
          <a:p>
            <a:pPr lvl="1">
              <a:buClr>
                <a:srgbClr val="5FC7B5"/>
              </a:buClr>
              <a:buFont typeface="Wingdings" pitchFamily="2" charset="2"/>
              <a:buChar char="§"/>
            </a:pPr>
            <a:r>
              <a:rPr lang="en-GB" sz="1800" b="1" dirty="0"/>
              <a:t>June 2023: appr. 85 % zero emission</a:t>
            </a:r>
          </a:p>
          <a:p>
            <a:pPr lvl="1">
              <a:buClr>
                <a:srgbClr val="5FC7B5"/>
              </a:buClr>
              <a:buFont typeface="Wingdings" pitchFamily="2" charset="2"/>
              <a:buChar char="§"/>
            </a:pPr>
            <a:endParaRPr lang="en-GB" sz="1200" b="1" kern="0" dirty="0"/>
          </a:p>
          <a:p>
            <a:pPr lvl="1">
              <a:buClr>
                <a:srgbClr val="5FC7B5"/>
              </a:buClr>
              <a:buFont typeface="Wingdings" pitchFamily="2" charset="2"/>
              <a:buChar char="§"/>
            </a:pPr>
            <a:r>
              <a:rPr lang="en-GB" sz="1800" b="1" kern="0" dirty="0"/>
              <a:t>According to a report from Oslo Economics, we need 200.000 new EV cars on Norwegian roads every year to achieve these goals.</a:t>
            </a:r>
            <a:endParaRPr lang="en-GB" sz="2000" kern="0" dirty="0"/>
          </a:p>
        </p:txBody>
      </p:sp>
    </p:spTree>
    <p:extLst>
      <p:ext uri="{BB962C8B-B14F-4D97-AF65-F5344CB8AC3E}">
        <p14:creationId xmlns:p14="http://schemas.microsoft.com/office/powerpoint/2010/main" val="1171631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075D1E-09DC-C800-7A1E-BEEC1E43A647}"/>
              </a:ext>
            </a:extLst>
          </p:cNvPr>
          <p:cNvSpPr txBox="1">
            <a:spLocks/>
          </p:cNvSpPr>
          <p:nvPr/>
        </p:nvSpPr>
        <p:spPr>
          <a:xfrm>
            <a:off x="525780" y="302920"/>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err="1"/>
              <a:t>Taxation</a:t>
            </a:r>
            <a:r>
              <a:rPr lang="nb-NO" sz="3600" dirty="0"/>
              <a:t> and </a:t>
            </a:r>
            <a:r>
              <a:rPr lang="nb-NO" sz="3600" dirty="0" err="1"/>
              <a:t>incentives</a:t>
            </a:r>
            <a:r>
              <a:rPr lang="nb-NO" sz="3600" dirty="0"/>
              <a:t>: «The Norwegian </a:t>
            </a:r>
            <a:r>
              <a:rPr lang="nb-NO" sz="3600" dirty="0" err="1"/>
              <a:t>way</a:t>
            </a:r>
            <a:r>
              <a:rPr lang="nb-NO" sz="3600" dirty="0"/>
              <a:t>»</a:t>
            </a:r>
          </a:p>
        </p:txBody>
      </p:sp>
      <p:sp>
        <p:nvSpPr>
          <p:cNvPr id="3" name="Plassholder for innhold 2">
            <a:extLst>
              <a:ext uri="{FF2B5EF4-FFF2-40B4-BE49-F238E27FC236}">
                <a16:creationId xmlns:a16="http://schemas.microsoft.com/office/drawing/2014/main" id="{DA1D2674-777A-D359-E509-E5E4481D5FD5}"/>
              </a:ext>
            </a:extLst>
          </p:cNvPr>
          <p:cNvSpPr txBox="1">
            <a:spLocks/>
          </p:cNvSpPr>
          <p:nvPr/>
        </p:nvSpPr>
        <p:spPr>
          <a:xfrm>
            <a:off x="525781" y="1676948"/>
            <a:ext cx="8445832" cy="4486275"/>
          </a:xfrm>
          <a:prstGeom prst="rect">
            <a:avLst/>
          </a:prstGeom>
        </p:spPr>
        <p:txBody>
          <a:bodyPr>
            <a:norm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FC7B5"/>
              </a:buClr>
              <a:buFont typeface="Wingdings" pitchFamily="2" charset="2"/>
              <a:buChar char="§"/>
            </a:pPr>
            <a:r>
              <a:rPr lang="en-GB" sz="1800" dirty="0">
                <a:latin typeface="+mn-lt"/>
              </a:rPr>
              <a:t>Traditionally, cars in Norway are heavily taxed, both when purchased and in use.</a:t>
            </a:r>
          </a:p>
          <a:p>
            <a:pPr>
              <a:lnSpc>
                <a:spcPct val="100000"/>
              </a:lnSpc>
              <a:buClr>
                <a:srgbClr val="5FC7B5"/>
              </a:buClr>
              <a:buFont typeface="Wingdings" pitchFamily="2" charset="2"/>
              <a:buChar char="§"/>
            </a:pPr>
            <a:endParaRPr lang="en-GB" sz="200" dirty="0">
              <a:latin typeface="+mn-lt"/>
            </a:endParaRPr>
          </a:p>
          <a:p>
            <a:pPr>
              <a:buClr>
                <a:srgbClr val="5FC7B5"/>
              </a:buClr>
              <a:buFont typeface="Wingdings" pitchFamily="2" charset="2"/>
              <a:buChar char="§"/>
            </a:pPr>
            <a:r>
              <a:rPr lang="en-GB" sz="1800" dirty="0">
                <a:latin typeface="+mn-lt"/>
              </a:rPr>
              <a:t>Since 2007, taxes for </a:t>
            </a:r>
            <a:r>
              <a:rPr lang="en-GB" sz="1800" dirty="0" err="1">
                <a:latin typeface="+mn-lt"/>
              </a:rPr>
              <a:t>fossile</a:t>
            </a:r>
            <a:r>
              <a:rPr lang="en-GB" sz="1800" dirty="0">
                <a:latin typeface="+mn-lt"/>
              </a:rPr>
              <a:t> </a:t>
            </a:r>
            <a:r>
              <a:rPr lang="en-GB" sz="1800" dirty="0" err="1">
                <a:latin typeface="+mn-lt"/>
              </a:rPr>
              <a:t>fueled</a:t>
            </a:r>
            <a:r>
              <a:rPr lang="en-GB" sz="1800" dirty="0">
                <a:latin typeface="+mn-lt"/>
              </a:rPr>
              <a:t> cars have gradually shifted from being based on kWh (power) and weight, to appr. equal shares of CO</a:t>
            </a:r>
            <a:r>
              <a:rPr lang="en-GB" sz="1800" baseline="-25000" dirty="0">
                <a:latin typeface="+mn-lt"/>
              </a:rPr>
              <a:t>2</a:t>
            </a:r>
            <a:r>
              <a:rPr lang="en-GB" sz="1800" dirty="0">
                <a:latin typeface="+mn-lt"/>
              </a:rPr>
              <a:t> and weight, in addition to a minor NOx component.</a:t>
            </a:r>
          </a:p>
          <a:p>
            <a:pPr>
              <a:buClr>
                <a:srgbClr val="5FC7B5"/>
              </a:buClr>
              <a:buFont typeface="Wingdings" pitchFamily="2" charset="2"/>
              <a:buChar char="§"/>
            </a:pPr>
            <a:endParaRPr lang="en-GB" sz="200" dirty="0">
              <a:latin typeface="+mn-lt"/>
            </a:endParaRPr>
          </a:p>
          <a:p>
            <a:pPr>
              <a:buClr>
                <a:srgbClr val="5FC7B5"/>
              </a:buClr>
              <a:buFont typeface="Wingdings" pitchFamily="2" charset="2"/>
              <a:buChar char="§"/>
            </a:pPr>
            <a:r>
              <a:rPr lang="en-US" sz="1800" dirty="0">
                <a:solidFill>
                  <a:srgbClr val="3C3C3B"/>
                </a:solidFill>
                <a:latin typeface="+mn-lt"/>
                <a:cs typeface="Heebo" panose="020B0604020202020204" pitchFamily="2" charset="-79"/>
              </a:rPr>
              <a:t>The Norwegian EV policy was for a long time based on no purchase tax, no import tax nor VAT when buying or leasing an EV, and owning benefits such as no or low road tax, free parking, reduced company car tax, and inexpensive green electricity.</a:t>
            </a:r>
          </a:p>
          <a:p>
            <a:pPr>
              <a:buClr>
                <a:srgbClr val="5FC7B5"/>
              </a:buClr>
              <a:buFont typeface="Wingdings" pitchFamily="2" charset="2"/>
              <a:buChar char="§"/>
            </a:pPr>
            <a:endParaRPr lang="en-GB" sz="200" dirty="0">
              <a:latin typeface="+mn-lt"/>
            </a:endParaRPr>
          </a:p>
          <a:p>
            <a:pPr>
              <a:buClr>
                <a:srgbClr val="5FC7B5"/>
              </a:buClr>
              <a:buFont typeface="Wingdings" pitchFamily="2" charset="2"/>
              <a:buChar char="§"/>
            </a:pPr>
            <a:r>
              <a:rPr lang="en-GB" sz="1800" b="1" dirty="0">
                <a:latin typeface="+mn-lt"/>
              </a:rPr>
              <a:t>From 2023 EVs in Norway pay VAT (25%) for purchase amount above 500.000 NOK (appr. 42.500 €), NOK 12,98 per kg GVW, 100 % company car tax and, due to increased integration via enhanced North Sea cables into the EU grid, electricity is no longer inexpensive. </a:t>
            </a:r>
            <a:br>
              <a:rPr lang="en-GB" sz="1900" b="1" dirty="0">
                <a:latin typeface="+mn-lt"/>
              </a:rPr>
            </a:br>
            <a:endParaRPr lang="en-GB" sz="1900" dirty="0">
              <a:latin typeface="+mn-lt"/>
            </a:endParaRPr>
          </a:p>
        </p:txBody>
      </p:sp>
    </p:spTree>
    <p:extLst>
      <p:ext uri="{BB962C8B-B14F-4D97-AF65-F5344CB8AC3E}">
        <p14:creationId xmlns:p14="http://schemas.microsoft.com/office/powerpoint/2010/main" val="104187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17D686-7B9F-965F-13C9-AA43B5F0C5E2}"/>
              </a:ext>
            </a:extLst>
          </p:cNvPr>
          <p:cNvSpPr txBox="1">
            <a:spLocks/>
          </p:cNvSpPr>
          <p:nvPr/>
        </p:nvSpPr>
        <p:spPr>
          <a:xfrm>
            <a:off x="525779" y="303295"/>
            <a:ext cx="10810103"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The </a:t>
            </a:r>
            <a:r>
              <a:rPr lang="nb-NO" sz="3600" dirty="0" err="1"/>
              <a:t>political</a:t>
            </a:r>
            <a:r>
              <a:rPr lang="nb-NO" sz="3600" dirty="0"/>
              <a:t> </a:t>
            </a:r>
            <a:r>
              <a:rPr lang="nb-NO" sz="3600" dirty="0" err="1"/>
              <a:t>debate</a:t>
            </a:r>
            <a:r>
              <a:rPr lang="nb-NO" sz="3600" dirty="0"/>
              <a:t> </a:t>
            </a:r>
            <a:r>
              <a:rPr lang="nb-NO" sz="3600" dirty="0" err="1"/>
              <a:t>towards</a:t>
            </a:r>
            <a:r>
              <a:rPr lang="nb-NO" sz="3600" dirty="0"/>
              <a:t> and </a:t>
            </a:r>
            <a:r>
              <a:rPr lang="nb-NO" sz="3600" dirty="0" err="1"/>
              <a:t>beyond</a:t>
            </a:r>
            <a:r>
              <a:rPr lang="nb-NO" sz="3600" dirty="0"/>
              <a:t> zero </a:t>
            </a:r>
            <a:r>
              <a:rPr lang="nb-NO" sz="3600" dirty="0" err="1"/>
              <a:t>emmisions</a:t>
            </a:r>
            <a:endParaRPr lang="nb-NO" sz="3600" dirty="0"/>
          </a:p>
        </p:txBody>
      </p:sp>
      <p:sp>
        <p:nvSpPr>
          <p:cNvPr id="3" name="Plassholder for tekst 2">
            <a:extLst>
              <a:ext uri="{FF2B5EF4-FFF2-40B4-BE49-F238E27FC236}">
                <a16:creationId xmlns:a16="http://schemas.microsoft.com/office/drawing/2014/main" id="{5600A74C-3221-D62B-6EA1-117C8230E600}"/>
              </a:ext>
            </a:extLst>
          </p:cNvPr>
          <p:cNvSpPr txBox="1">
            <a:spLocks/>
          </p:cNvSpPr>
          <p:nvPr/>
        </p:nvSpPr>
        <p:spPr>
          <a:xfrm>
            <a:off x="525779" y="1238363"/>
            <a:ext cx="8460824" cy="4360862"/>
          </a:xfrm>
          <a:prstGeom prst="rect">
            <a:avLst/>
          </a:prstGeom>
        </p:spPr>
        <p:txBody>
          <a:bodyPr>
            <a:norm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dirty="0">
              <a:highlight>
                <a:srgbClr val="FFFF00"/>
              </a:highlight>
              <a:latin typeface="+mn-lt"/>
            </a:endParaRPr>
          </a:p>
          <a:p>
            <a:pPr>
              <a:buClr>
                <a:srgbClr val="5FC7B5"/>
              </a:buClr>
              <a:buFont typeface="Wingdings" pitchFamily="2" charset="2"/>
              <a:buChar char="§"/>
            </a:pPr>
            <a:r>
              <a:rPr lang="nb-NO" sz="1800" dirty="0">
                <a:latin typeface="+mn-lt"/>
              </a:rPr>
              <a:t>The </a:t>
            </a:r>
            <a:r>
              <a:rPr lang="nb-NO" sz="1800" dirty="0" err="1">
                <a:latin typeface="+mn-lt"/>
              </a:rPr>
              <a:t>political</a:t>
            </a:r>
            <a:r>
              <a:rPr lang="nb-NO" sz="1800" dirty="0">
                <a:latin typeface="+mn-lt"/>
              </a:rPr>
              <a:t> support for </a:t>
            </a:r>
            <a:r>
              <a:rPr lang="nb-NO" sz="1800" dirty="0" err="1">
                <a:latin typeface="+mn-lt"/>
              </a:rPr>
              <a:t>the</a:t>
            </a:r>
            <a:r>
              <a:rPr lang="nb-NO" sz="1800" dirty="0">
                <a:latin typeface="+mn-lt"/>
              </a:rPr>
              <a:t> </a:t>
            </a:r>
            <a:r>
              <a:rPr lang="nb-NO" sz="1800" dirty="0" err="1">
                <a:latin typeface="+mn-lt"/>
              </a:rPr>
              <a:t>government’s</a:t>
            </a:r>
            <a:r>
              <a:rPr lang="nb-NO" sz="1800" dirty="0">
                <a:latin typeface="+mn-lt"/>
              </a:rPr>
              <a:t> EV </a:t>
            </a:r>
            <a:r>
              <a:rPr lang="nb-NO" sz="1800" dirty="0" err="1">
                <a:latin typeface="+mn-lt"/>
              </a:rPr>
              <a:t>policies</a:t>
            </a:r>
            <a:r>
              <a:rPr lang="nb-NO" sz="1800" dirty="0">
                <a:latin typeface="+mn-lt"/>
              </a:rPr>
              <a:t> and </a:t>
            </a:r>
            <a:r>
              <a:rPr lang="nb-NO" sz="1800" dirty="0" err="1">
                <a:latin typeface="+mn-lt"/>
              </a:rPr>
              <a:t>incentives</a:t>
            </a:r>
            <a:r>
              <a:rPr lang="nb-NO" sz="1800" dirty="0">
                <a:latin typeface="+mn-lt"/>
              </a:rPr>
              <a:t> </a:t>
            </a:r>
            <a:r>
              <a:rPr lang="nb-NO" sz="1800" dirty="0" err="1">
                <a:latin typeface="+mn-lt"/>
              </a:rPr>
              <a:t>are</a:t>
            </a:r>
            <a:r>
              <a:rPr lang="nb-NO" sz="1800" dirty="0">
                <a:latin typeface="+mn-lt"/>
              </a:rPr>
              <a:t> huge, and most </a:t>
            </a:r>
            <a:r>
              <a:rPr lang="nb-NO" sz="1800" dirty="0" err="1">
                <a:latin typeface="+mn-lt"/>
              </a:rPr>
              <a:t>people</a:t>
            </a:r>
            <a:r>
              <a:rPr lang="nb-NO" sz="1800" dirty="0">
                <a:latin typeface="+mn-lt"/>
              </a:rPr>
              <a:t> </a:t>
            </a:r>
            <a:r>
              <a:rPr lang="nb-NO" sz="1800" dirty="0" err="1">
                <a:latin typeface="+mn-lt"/>
              </a:rPr>
              <a:t>now</a:t>
            </a:r>
            <a:r>
              <a:rPr lang="nb-NO" sz="1800" dirty="0">
                <a:latin typeface="+mn-lt"/>
              </a:rPr>
              <a:t> </a:t>
            </a:r>
            <a:r>
              <a:rPr lang="nb-NO" sz="1800" dirty="0" err="1">
                <a:latin typeface="+mn-lt"/>
              </a:rPr>
              <a:t>think</a:t>
            </a:r>
            <a:r>
              <a:rPr lang="nb-NO" sz="1800" dirty="0">
                <a:latin typeface="+mn-lt"/>
              </a:rPr>
              <a:t> </a:t>
            </a:r>
            <a:r>
              <a:rPr lang="nb-NO" sz="1800" dirty="0" err="1">
                <a:latin typeface="+mn-lt"/>
              </a:rPr>
              <a:t>it’s</a:t>
            </a:r>
            <a:r>
              <a:rPr lang="nb-NO" sz="1800" dirty="0">
                <a:latin typeface="+mn-lt"/>
              </a:rPr>
              <a:t> fair </a:t>
            </a:r>
            <a:r>
              <a:rPr lang="nb-NO" sz="1800" dirty="0" err="1">
                <a:latin typeface="+mn-lt"/>
              </a:rPr>
              <a:t>that</a:t>
            </a:r>
            <a:r>
              <a:rPr lang="nb-NO" sz="1800" dirty="0">
                <a:latin typeface="+mn-lt"/>
              </a:rPr>
              <a:t> EVs </a:t>
            </a:r>
            <a:r>
              <a:rPr lang="nb-NO" sz="1800" dirty="0" err="1">
                <a:latin typeface="+mn-lt"/>
              </a:rPr>
              <a:t>should</a:t>
            </a:r>
            <a:r>
              <a:rPr lang="nb-NO" sz="1800" dirty="0">
                <a:latin typeface="+mn-lt"/>
              </a:rPr>
              <a:t> </a:t>
            </a:r>
            <a:r>
              <a:rPr lang="nb-NO" sz="1800" dirty="0" err="1">
                <a:latin typeface="+mn-lt"/>
              </a:rPr>
              <a:t>pay</a:t>
            </a:r>
            <a:r>
              <a:rPr lang="nb-NO" sz="1800" dirty="0">
                <a:latin typeface="+mn-lt"/>
              </a:rPr>
              <a:t> </a:t>
            </a:r>
            <a:r>
              <a:rPr lang="nb-NO" sz="1800" dirty="0" err="1">
                <a:latin typeface="+mn-lt"/>
              </a:rPr>
              <a:t>some</a:t>
            </a:r>
            <a:r>
              <a:rPr lang="nb-NO" sz="1800" dirty="0">
                <a:latin typeface="+mn-lt"/>
              </a:rPr>
              <a:t> </a:t>
            </a:r>
            <a:r>
              <a:rPr lang="nb-NO" sz="1800" dirty="0" err="1">
                <a:latin typeface="+mn-lt"/>
              </a:rPr>
              <a:t>tax</a:t>
            </a:r>
            <a:r>
              <a:rPr lang="nb-NO" sz="1800" dirty="0">
                <a:latin typeface="+mn-lt"/>
              </a:rPr>
              <a:t>.</a:t>
            </a: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a:latin typeface="+mn-lt"/>
              </a:rPr>
              <a:t>The Norwegian EV policy </a:t>
            </a:r>
            <a:r>
              <a:rPr lang="nb-NO" sz="1800" dirty="0" err="1">
                <a:latin typeface="+mn-lt"/>
              </a:rPr>
              <a:t>comes</a:t>
            </a:r>
            <a:r>
              <a:rPr lang="nb-NO" sz="1800" dirty="0">
                <a:latin typeface="+mn-lt"/>
              </a:rPr>
              <a:t> </a:t>
            </a:r>
            <a:r>
              <a:rPr lang="nb-NO" sz="1800" dirty="0" err="1">
                <a:latin typeface="+mn-lt"/>
              </a:rPr>
              <a:t>with</a:t>
            </a:r>
            <a:r>
              <a:rPr lang="nb-NO" sz="1800" dirty="0">
                <a:latin typeface="+mn-lt"/>
              </a:rPr>
              <a:t> a </a:t>
            </a:r>
            <a:r>
              <a:rPr lang="nb-NO" sz="1800" dirty="0" err="1">
                <a:latin typeface="+mn-lt"/>
              </a:rPr>
              <a:t>cost</a:t>
            </a:r>
            <a:r>
              <a:rPr lang="nb-NO" sz="1800" dirty="0">
                <a:latin typeface="+mn-lt"/>
              </a:rPr>
              <a:t>. </a:t>
            </a:r>
            <a:r>
              <a:rPr lang="nb-NO" sz="1800" dirty="0" err="1">
                <a:latin typeface="+mn-lt"/>
              </a:rPr>
              <a:t>Car-related</a:t>
            </a:r>
            <a:r>
              <a:rPr lang="nb-NO" sz="1800" dirty="0">
                <a:latin typeface="+mn-lt"/>
              </a:rPr>
              <a:t> </a:t>
            </a:r>
            <a:r>
              <a:rPr lang="nb-NO" sz="1800" dirty="0" err="1">
                <a:latin typeface="+mn-lt"/>
              </a:rPr>
              <a:t>taxes</a:t>
            </a:r>
            <a:r>
              <a:rPr lang="nb-NO" sz="1800" dirty="0">
                <a:latin typeface="+mn-lt"/>
              </a:rPr>
              <a:t> in Norway </a:t>
            </a:r>
            <a:r>
              <a:rPr lang="nb-NO" sz="1800" dirty="0" err="1">
                <a:latin typeface="+mn-lt"/>
              </a:rPr>
              <a:t>dropped</a:t>
            </a:r>
            <a:r>
              <a:rPr lang="nb-NO" sz="1800" dirty="0">
                <a:latin typeface="+mn-lt"/>
              </a:rPr>
              <a:t> from </a:t>
            </a:r>
            <a:r>
              <a:rPr lang="nb-NO" sz="1800" dirty="0" err="1">
                <a:latin typeface="+mn-lt"/>
              </a:rPr>
              <a:t>almost</a:t>
            </a:r>
            <a:r>
              <a:rPr lang="nb-NO" sz="1800" dirty="0">
                <a:latin typeface="+mn-lt"/>
              </a:rPr>
              <a:t> 80 </a:t>
            </a:r>
            <a:r>
              <a:rPr lang="nb-NO" sz="1800" dirty="0" err="1">
                <a:latin typeface="+mn-lt"/>
              </a:rPr>
              <a:t>bill</a:t>
            </a:r>
            <a:r>
              <a:rPr lang="nb-NO" sz="1800" dirty="0">
                <a:latin typeface="+mn-lt"/>
              </a:rPr>
              <a:t>. NOK in 2007 to 40 </a:t>
            </a:r>
            <a:r>
              <a:rPr lang="nb-NO" sz="1800" dirty="0" err="1">
                <a:latin typeface="+mn-lt"/>
              </a:rPr>
              <a:t>bill</a:t>
            </a:r>
            <a:r>
              <a:rPr lang="nb-NO" sz="1800" dirty="0">
                <a:latin typeface="+mn-lt"/>
              </a:rPr>
              <a:t>. NOK in 2022</a:t>
            </a:r>
          </a:p>
          <a:p>
            <a:pPr>
              <a:buClr>
                <a:srgbClr val="5FC7B5"/>
              </a:buClr>
              <a:buFont typeface="Wingdings" pitchFamily="2" charset="2"/>
              <a:buChar char="§"/>
            </a:pPr>
            <a:endParaRPr lang="en-GB" sz="200" dirty="0">
              <a:latin typeface="+mn-lt"/>
            </a:endParaRPr>
          </a:p>
          <a:p>
            <a:pPr>
              <a:buClr>
                <a:srgbClr val="5FC7B5"/>
              </a:buClr>
              <a:buFont typeface="Wingdings" pitchFamily="2" charset="2"/>
              <a:buChar char="§"/>
            </a:pPr>
            <a:r>
              <a:rPr lang="en-GB" sz="1800" dirty="0">
                <a:latin typeface="+mn-lt"/>
              </a:rPr>
              <a:t>With zero emission comes the need for a new taxation scheme for cars/driving.         How we tax buying and driving cars in the future, is a hot political topic in Norway.</a:t>
            </a:r>
            <a:endParaRPr lang="nb-NO" sz="1800" dirty="0">
              <a:latin typeface="+mn-lt"/>
            </a:endParaRPr>
          </a:p>
          <a:p>
            <a:pPr>
              <a:buClr>
                <a:srgbClr val="5FC7B5"/>
              </a:buClr>
              <a:buFont typeface="Wingdings" pitchFamily="2" charset="2"/>
              <a:buChar char="§"/>
            </a:pPr>
            <a:endParaRPr lang="nb-NO" sz="200" b="1" dirty="0">
              <a:latin typeface="+mn-lt"/>
            </a:endParaRPr>
          </a:p>
          <a:p>
            <a:pPr>
              <a:buClr>
                <a:srgbClr val="5FC7B5"/>
              </a:buClr>
              <a:buFont typeface="Wingdings" pitchFamily="2" charset="2"/>
              <a:buChar char="§"/>
            </a:pPr>
            <a:r>
              <a:rPr lang="nb-NO" sz="1800" b="1" dirty="0" err="1">
                <a:latin typeface="+mn-lt"/>
              </a:rPr>
              <a:t>Predictability</a:t>
            </a:r>
            <a:r>
              <a:rPr lang="nb-NO" sz="1800" b="1" dirty="0">
                <a:latin typeface="+mn-lt"/>
              </a:rPr>
              <a:t> </a:t>
            </a:r>
            <a:r>
              <a:rPr lang="nb-NO" sz="1800" dirty="0">
                <a:latin typeface="+mn-lt"/>
              </a:rPr>
              <a:t>is </a:t>
            </a:r>
            <a:r>
              <a:rPr lang="nb-NO" sz="1800" dirty="0" err="1">
                <a:latin typeface="+mn-lt"/>
              </a:rPr>
              <a:t>key</a:t>
            </a:r>
            <a:r>
              <a:rPr lang="nb-NO" sz="1800" dirty="0">
                <a:latin typeface="+mn-lt"/>
              </a:rPr>
              <a:t> for </a:t>
            </a:r>
            <a:r>
              <a:rPr lang="nb-NO" sz="1800" dirty="0" err="1">
                <a:latin typeface="+mn-lt"/>
              </a:rPr>
              <a:t>the</a:t>
            </a:r>
            <a:r>
              <a:rPr lang="nb-NO" sz="1800" dirty="0">
                <a:latin typeface="+mn-lt"/>
              </a:rPr>
              <a:t> </a:t>
            </a:r>
            <a:r>
              <a:rPr lang="nb-NO" sz="1800" dirty="0" err="1">
                <a:latin typeface="+mn-lt"/>
              </a:rPr>
              <a:t>car</a:t>
            </a:r>
            <a:r>
              <a:rPr lang="nb-NO" sz="1800" dirty="0">
                <a:latin typeface="+mn-lt"/>
              </a:rPr>
              <a:t> </a:t>
            </a:r>
            <a:r>
              <a:rPr lang="nb-NO" sz="1800" dirty="0" err="1">
                <a:latin typeface="+mn-lt"/>
              </a:rPr>
              <a:t>industry</a:t>
            </a:r>
            <a:r>
              <a:rPr lang="nb-NO" sz="1800" dirty="0">
                <a:latin typeface="+mn-lt"/>
              </a:rPr>
              <a:t> and </a:t>
            </a:r>
            <a:r>
              <a:rPr lang="nb-NO" sz="1800" dirty="0" err="1">
                <a:latin typeface="+mn-lt"/>
              </a:rPr>
              <a:t>consumers</a:t>
            </a:r>
            <a:r>
              <a:rPr lang="nb-NO" sz="1800" dirty="0">
                <a:latin typeface="+mn-lt"/>
              </a:rPr>
              <a:t>. BIL </a:t>
            </a:r>
            <a:r>
              <a:rPr lang="nb-NO" sz="1800" dirty="0" err="1">
                <a:latin typeface="+mn-lt"/>
              </a:rPr>
              <a:t>argue</a:t>
            </a:r>
            <a:r>
              <a:rPr lang="nb-NO" sz="1800" dirty="0">
                <a:latin typeface="+mn-lt"/>
              </a:rPr>
              <a:t> </a:t>
            </a:r>
            <a:r>
              <a:rPr lang="nb-NO" sz="1800" dirty="0" err="1">
                <a:latin typeface="+mn-lt"/>
              </a:rPr>
              <a:t>that</a:t>
            </a:r>
            <a:r>
              <a:rPr lang="nb-NO" sz="1800" dirty="0">
                <a:latin typeface="+mn-lt"/>
              </a:rPr>
              <a:t> </a:t>
            </a:r>
            <a:r>
              <a:rPr lang="nb-NO" sz="1800" dirty="0" err="1">
                <a:latin typeface="+mn-lt"/>
              </a:rPr>
              <a:t>changes</a:t>
            </a:r>
            <a:r>
              <a:rPr lang="nb-NO" sz="1800" dirty="0">
                <a:latin typeface="+mn-lt"/>
              </a:rPr>
              <a:t> must </a:t>
            </a:r>
            <a:r>
              <a:rPr lang="nb-NO" sz="1800" dirty="0" err="1">
                <a:latin typeface="+mn-lt"/>
              </a:rPr>
              <a:t>happen</a:t>
            </a:r>
            <a:r>
              <a:rPr lang="nb-NO" sz="1800" dirty="0">
                <a:latin typeface="+mn-lt"/>
              </a:rPr>
              <a:t> in </a:t>
            </a:r>
            <a:r>
              <a:rPr lang="nb-NO" sz="1800" dirty="0" err="1">
                <a:latin typeface="+mn-lt"/>
              </a:rPr>
              <a:t>small</a:t>
            </a:r>
            <a:r>
              <a:rPr lang="nb-NO" sz="1800" dirty="0">
                <a:latin typeface="+mn-lt"/>
              </a:rPr>
              <a:t> </a:t>
            </a:r>
            <a:r>
              <a:rPr lang="nb-NO" sz="1800" dirty="0" err="1">
                <a:latin typeface="+mn-lt"/>
              </a:rPr>
              <a:t>steps</a:t>
            </a:r>
            <a:r>
              <a:rPr lang="nb-NO" sz="1800" dirty="0">
                <a:latin typeface="+mn-lt"/>
              </a:rPr>
              <a:t> and </a:t>
            </a:r>
            <a:r>
              <a:rPr lang="nb-NO" sz="1800" dirty="0" err="1">
                <a:latin typeface="+mn-lt"/>
              </a:rPr>
              <a:t>with</a:t>
            </a:r>
            <a:r>
              <a:rPr lang="nb-NO" sz="1800" dirty="0">
                <a:latin typeface="+mn-lt"/>
              </a:rPr>
              <a:t> </a:t>
            </a:r>
            <a:r>
              <a:rPr lang="nb-NO" sz="1800" dirty="0" err="1">
                <a:latin typeface="+mn-lt"/>
              </a:rPr>
              <a:t>long</a:t>
            </a:r>
            <a:r>
              <a:rPr lang="nb-NO" sz="1800" dirty="0">
                <a:latin typeface="+mn-lt"/>
              </a:rPr>
              <a:t> </a:t>
            </a:r>
            <a:r>
              <a:rPr lang="nb-NO" sz="1800" dirty="0" err="1">
                <a:latin typeface="+mn-lt"/>
              </a:rPr>
              <a:t>perspectives</a:t>
            </a:r>
            <a:r>
              <a:rPr lang="nb-NO" sz="1800" dirty="0">
                <a:latin typeface="+mn-lt"/>
              </a:rPr>
              <a:t>.</a:t>
            </a:r>
            <a:endParaRPr lang="nb-NO" sz="1800" dirty="0"/>
          </a:p>
        </p:txBody>
      </p:sp>
    </p:spTree>
    <p:extLst>
      <p:ext uri="{BB962C8B-B14F-4D97-AF65-F5344CB8AC3E}">
        <p14:creationId xmlns:p14="http://schemas.microsoft.com/office/powerpoint/2010/main" val="146367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kjøretøy, bil, Landkjøretøy&#10;&#10;Automatisk generert beskrivelse">
            <a:extLst>
              <a:ext uri="{FF2B5EF4-FFF2-40B4-BE49-F238E27FC236}">
                <a16:creationId xmlns:a16="http://schemas.microsoft.com/office/drawing/2014/main" id="{2926CC73-6A93-23BE-9B46-92010F56779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53758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4FEC2CD2-8C20-877B-FEDB-495CC3FF2963}"/>
              </a:ext>
            </a:extLst>
          </p:cNvPr>
          <p:cNvPicPr>
            <a:picLocks noChangeAspect="1"/>
          </p:cNvPicPr>
          <p:nvPr/>
        </p:nvPicPr>
        <p:blipFill>
          <a:blip r:embed="rId2"/>
          <a:stretch>
            <a:fillRect/>
          </a:stretch>
        </p:blipFill>
        <p:spPr>
          <a:xfrm>
            <a:off x="7252722" y="711875"/>
            <a:ext cx="4540981" cy="5220000"/>
          </a:xfrm>
          <a:prstGeom prst="rect">
            <a:avLst/>
          </a:prstGeom>
        </p:spPr>
      </p:pic>
      <p:sp>
        <p:nvSpPr>
          <p:cNvPr id="3" name="Tittel 1">
            <a:extLst>
              <a:ext uri="{FF2B5EF4-FFF2-40B4-BE49-F238E27FC236}">
                <a16:creationId xmlns:a16="http://schemas.microsoft.com/office/drawing/2014/main" id="{EFD86084-8F57-1CE0-1F72-4B75EB6DCB38}"/>
              </a:ext>
            </a:extLst>
          </p:cNvPr>
          <p:cNvSpPr txBox="1">
            <a:spLocks/>
          </p:cNvSpPr>
          <p:nvPr/>
        </p:nvSpPr>
        <p:spPr>
          <a:xfrm>
            <a:off x="503682" y="538108"/>
            <a:ext cx="8871193"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The </a:t>
            </a:r>
            <a:r>
              <a:rPr lang="nb-NO" sz="3600" dirty="0" err="1"/>
              <a:t>role</a:t>
            </a:r>
            <a:r>
              <a:rPr lang="nb-NO" sz="3600" dirty="0"/>
              <a:t> </a:t>
            </a:r>
            <a:r>
              <a:rPr lang="nb-NO" sz="3600" dirty="0" err="1"/>
              <a:t>of</a:t>
            </a:r>
            <a:r>
              <a:rPr lang="nb-NO" sz="3600" dirty="0"/>
              <a:t> </a:t>
            </a:r>
            <a:r>
              <a:rPr lang="nb-NO" sz="3600" dirty="0" err="1"/>
              <a:t>Autoretur</a:t>
            </a:r>
            <a:r>
              <a:rPr lang="nb-NO" sz="3600" dirty="0"/>
              <a:t>:</a:t>
            </a:r>
            <a:br>
              <a:rPr lang="nb-NO" sz="3600" dirty="0"/>
            </a:br>
            <a:endParaRPr lang="nb-NO" sz="3600" dirty="0"/>
          </a:p>
        </p:txBody>
      </p:sp>
      <p:sp>
        <p:nvSpPr>
          <p:cNvPr id="4" name="Plassholder for tekst 2">
            <a:extLst>
              <a:ext uri="{FF2B5EF4-FFF2-40B4-BE49-F238E27FC236}">
                <a16:creationId xmlns:a16="http://schemas.microsoft.com/office/drawing/2014/main" id="{18EC2B9C-4AAB-89DE-6063-E476D70BD53D}"/>
              </a:ext>
            </a:extLst>
          </p:cNvPr>
          <p:cNvSpPr txBox="1">
            <a:spLocks/>
          </p:cNvSpPr>
          <p:nvPr/>
        </p:nvSpPr>
        <p:spPr>
          <a:xfrm>
            <a:off x="563643" y="1689904"/>
            <a:ext cx="7823354" cy="4360862"/>
          </a:xfrm>
          <a:prstGeom prst="rect">
            <a:avLst/>
          </a:prstGeom>
        </p:spPr>
        <p:txBody>
          <a:bodyPr>
            <a:norm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FC7B5"/>
              </a:buClr>
              <a:buFont typeface="Wingdings" pitchFamily="2" charset="2"/>
              <a:buChar char="§"/>
            </a:pPr>
            <a:r>
              <a:rPr lang="nb-NO" sz="1800" dirty="0" err="1">
                <a:latin typeface="+mn-lt"/>
              </a:rPr>
              <a:t>Autoretur</a:t>
            </a:r>
            <a:r>
              <a:rPr lang="nb-NO" sz="1800" dirty="0">
                <a:latin typeface="+mn-lt"/>
              </a:rPr>
              <a:t> AS is a non-</a:t>
            </a:r>
            <a:r>
              <a:rPr lang="nb-NO" sz="1800" dirty="0" err="1">
                <a:latin typeface="+mn-lt"/>
              </a:rPr>
              <a:t>profit</a:t>
            </a:r>
            <a:r>
              <a:rPr lang="nb-NO" sz="1800" dirty="0">
                <a:latin typeface="+mn-lt"/>
              </a:rPr>
              <a:t> </a:t>
            </a:r>
            <a:r>
              <a:rPr lang="nb-NO" sz="1800" dirty="0" err="1">
                <a:latin typeface="+mn-lt"/>
              </a:rPr>
              <a:t>company</a:t>
            </a:r>
            <a:r>
              <a:rPr lang="nb-NO" sz="1800" dirty="0">
                <a:latin typeface="+mn-lt"/>
              </a:rPr>
              <a:t> </a:t>
            </a:r>
            <a:r>
              <a:rPr lang="nb-NO" sz="1800" dirty="0" err="1">
                <a:latin typeface="+mn-lt"/>
              </a:rPr>
              <a:t>that</a:t>
            </a:r>
            <a:r>
              <a:rPr lang="nb-NO" sz="1800" dirty="0">
                <a:latin typeface="+mn-lt"/>
              </a:rPr>
              <a:t>, </a:t>
            </a:r>
            <a:r>
              <a:rPr lang="nb-NO" sz="1800" dirty="0" err="1">
                <a:latin typeface="+mn-lt"/>
              </a:rPr>
              <a:t>on</a:t>
            </a:r>
            <a:r>
              <a:rPr lang="nb-NO" sz="1800" dirty="0">
                <a:latin typeface="+mn-lt"/>
              </a:rPr>
              <a:t> </a:t>
            </a:r>
            <a:r>
              <a:rPr lang="nb-NO" sz="1800" dirty="0" err="1">
                <a:latin typeface="+mn-lt"/>
              </a:rPr>
              <a:t>behalf</a:t>
            </a:r>
            <a:r>
              <a:rPr lang="nb-NO" sz="1800" dirty="0">
                <a:latin typeface="+mn-lt"/>
              </a:rPr>
              <a:t> </a:t>
            </a:r>
            <a:r>
              <a:rPr lang="nb-NO" sz="1800" dirty="0" err="1">
                <a:latin typeface="+mn-lt"/>
              </a:rPr>
              <a:t>of</a:t>
            </a:r>
            <a:r>
              <a:rPr lang="nb-NO" sz="1800" dirty="0">
                <a:latin typeface="+mn-lt"/>
              </a:rPr>
              <a:t> </a:t>
            </a:r>
            <a:r>
              <a:rPr lang="nb-NO" sz="1800" dirty="0" err="1">
                <a:latin typeface="+mn-lt"/>
              </a:rPr>
              <a:t>car</a:t>
            </a:r>
            <a:r>
              <a:rPr lang="nb-NO" sz="1800" dirty="0">
                <a:latin typeface="+mn-lt"/>
              </a:rPr>
              <a:t> importers, </a:t>
            </a:r>
            <a:r>
              <a:rPr lang="nb-NO" sz="1800" dirty="0" err="1">
                <a:latin typeface="+mn-lt"/>
              </a:rPr>
              <a:t>collects</a:t>
            </a:r>
            <a:r>
              <a:rPr lang="nb-NO" sz="1800" dirty="0">
                <a:latin typeface="+mn-lt"/>
              </a:rPr>
              <a:t> </a:t>
            </a:r>
            <a:br>
              <a:rPr lang="nb-NO" sz="1800" dirty="0">
                <a:latin typeface="+mn-lt"/>
              </a:rPr>
            </a:br>
            <a:r>
              <a:rPr lang="nb-NO" sz="1800" dirty="0">
                <a:latin typeface="+mn-lt"/>
              </a:rPr>
              <a:t>and </a:t>
            </a:r>
            <a:r>
              <a:rPr lang="nb-NO" sz="1800" dirty="0" err="1">
                <a:latin typeface="+mn-lt"/>
              </a:rPr>
              <a:t>recycles</a:t>
            </a:r>
            <a:r>
              <a:rPr lang="nb-NO" sz="1800" dirty="0">
                <a:latin typeface="+mn-lt"/>
              </a:rPr>
              <a:t> all Norwegian </a:t>
            </a:r>
            <a:r>
              <a:rPr lang="nb-NO" sz="1800" dirty="0" err="1">
                <a:latin typeface="+mn-lt"/>
              </a:rPr>
              <a:t>scrap</a:t>
            </a:r>
            <a:r>
              <a:rPr lang="nb-NO" sz="1800" dirty="0">
                <a:latin typeface="+mn-lt"/>
              </a:rPr>
              <a:t> </a:t>
            </a:r>
            <a:r>
              <a:rPr lang="nb-NO" sz="1800" dirty="0" err="1">
                <a:latin typeface="+mn-lt"/>
              </a:rPr>
              <a:t>vehicles</a:t>
            </a:r>
            <a:endParaRPr lang="nb-NO" sz="1800" dirty="0">
              <a:latin typeface="+mn-lt"/>
            </a:endParaRP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err="1">
                <a:latin typeface="+mn-lt"/>
              </a:rPr>
              <a:t>Autoretur</a:t>
            </a:r>
            <a:r>
              <a:rPr lang="nb-NO" sz="1800" dirty="0">
                <a:latin typeface="+mn-lt"/>
              </a:rPr>
              <a:t> is 100% </a:t>
            </a:r>
            <a:r>
              <a:rPr lang="nb-NO" sz="1800" dirty="0" err="1">
                <a:latin typeface="+mn-lt"/>
              </a:rPr>
              <a:t>owned</a:t>
            </a:r>
            <a:r>
              <a:rPr lang="nb-NO" sz="1800" dirty="0">
                <a:latin typeface="+mn-lt"/>
              </a:rPr>
              <a:t> by BIL (Norwegian Automobile Importer Association)</a:t>
            </a:r>
            <a:br>
              <a:rPr lang="nb-NO" sz="1800" dirty="0">
                <a:latin typeface="+mn-lt"/>
              </a:rPr>
            </a:br>
            <a:endParaRPr lang="nb-NO" sz="1000" dirty="0">
              <a:latin typeface="+mn-lt"/>
            </a:endParaRPr>
          </a:p>
          <a:p>
            <a:pPr>
              <a:buClr>
                <a:srgbClr val="5FC7B5"/>
              </a:buClr>
              <a:buFont typeface="Wingdings" pitchFamily="2" charset="2"/>
              <a:buChar char="§"/>
            </a:pPr>
            <a:r>
              <a:rPr lang="nb-NO" sz="1800" dirty="0" err="1">
                <a:latin typeface="+mn-lt"/>
              </a:rPr>
              <a:t>Autoretur</a:t>
            </a:r>
            <a:r>
              <a:rPr lang="nb-NO" sz="1800" dirty="0">
                <a:latin typeface="+mn-lt"/>
              </a:rPr>
              <a:t> </a:t>
            </a:r>
            <a:r>
              <a:rPr lang="nb-NO" sz="1800" dirty="0" err="1">
                <a:latin typeface="+mn-lt"/>
              </a:rPr>
              <a:t>established</a:t>
            </a:r>
            <a:r>
              <a:rPr lang="nb-NO" sz="1800" dirty="0">
                <a:latin typeface="+mn-lt"/>
              </a:rPr>
              <a:t> in 2004 – </a:t>
            </a:r>
            <a:r>
              <a:rPr lang="nb-NO" sz="1800" dirty="0" err="1">
                <a:latin typeface="+mn-lt"/>
              </a:rPr>
              <a:t>operational</a:t>
            </a:r>
            <a:r>
              <a:rPr lang="nb-NO" sz="1800" dirty="0">
                <a:latin typeface="+mn-lt"/>
              </a:rPr>
              <a:t> from 2007 </a:t>
            </a:r>
            <a:br>
              <a:rPr lang="nb-NO" sz="1800" dirty="0">
                <a:latin typeface="+mn-lt"/>
              </a:rPr>
            </a:br>
            <a:r>
              <a:rPr lang="nb-NO" sz="1800" dirty="0">
                <a:latin typeface="+mn-lt"/>
              </a:rPr>
              <a:t>(</a:t>
            </a:r>
            <a:r>
              <a:rPr lang="nb-NO" sz="1800" dirty="0" err="1">
                <a:latin typeface="+mn-lt"/>
              </a:rPr>
              <a:t>took</a:t>
            </a:r>
            <a:r>
              <a:rPr lang="nb-NO" sz="1800" dirty="0">
                <a:latin typeface="+mn-lt"/>
              </a:rPr>
              <a:t> over for SFT)</a:t>
            </a:r>
            <a:br>
              <a:rPr lang="nb-NO" sz="1800" dirty="0">
                <a:latin typeface="+mn-lt"/>
              </a:rPr>
            </a:br>
            <a:endParaRPr lang="nb-NO" sz="1000" dirty="0">
              <a:latin typeface="+mn-lt"/>
            </a:endParaRPr>
          </a:p>
          <a:p>
            <a:pPr>
              <a:buClr>
                <a:srgbClr val="5FC7B5"/>
              </a:buClr>
              <a:buFont typeface="Wingdings" pitchFamily="2" charset="2"/>
              <a:buChar char="§"/>
            </a:pPr>
            <a:r>
              <a:rPr lang="nb-NO" sz="1800" dirty="0" err="1">
                <a:latin typeface="+mn-lt"/>
              </a:rPr>
              <a:t>Autoretur</a:t>
            </a:r>
            <a:r>
              <a:rPr lang="nb-NO" sz="1800" dirty="0">
                <a:latin typeface="+mn-lt"/>
              </a:rPr>
              <a:t> has </a:t>
            </a:r>
            <a:r>
              <a:rPr lang="nb-NO" sz="1800" dirty="0" err="1">
                <a:latin typeface="+mn-lt"/>
              </a:rPr>
              <a:t>three</a:t>
            </a:r>
            <a:r>
              <a:rPr lang="nb-NO" sz="1800" dirty="0">
                <a:latin typeface="+mn-lt"/>
              </a:rPr>
              <a:t> </a:t>
            </a:r>
            <a:r>
              <a:rPr lang="nb-NO" sz="1800" dirty="0" err="1">
                <a:latin typeface="+mn-lt"/>
              </a:rPr>
              <a:t>main</a:t>
            </a:r>
            <a:r>
              <a:rPr lang="nb-NO" sz="1800" dirty="0">
                <a:latin typeface="+mn-lt"/>
              </a:rPr>
              <a:t> operators</a:t>
            </a:r>
          </a:p>
          <a:p>
            <a:pPr>
              <a:buClr>
                <a:srgbClr val="5FC7B5"/>
              </a:buClr>
              <a:buFont typeface="Wingdings" pitchFamily="2" charset="2"/>
              <a:buChar char="§"/>
            </a:pPr>
            <a:endParaRPr lang="nb-NO" sz="400" dirty="0">
              <a:latin typeface="+mn-lt"/>
            </a:endParaRPr>
          </a:p>
          <a:p>
            <a:pPr>
              <a:buClr>
                <a:srgbClr val="5FC7B5"/>
              </a:buClr>
              <a:buFont typeface="Wingdings" pitchFamily="2" charset="2"/>
              <a:buChar char="§"/>
            </a:pPr>
            <a:r>
              <a:rPr lang="nb-NO" sz="1800" dirty="0">
                <a:latin typeface="+mn-lt"/>
              </a:rPr>
              <a:t>The </a:t>
            </a:r>
            <a:r>
              <a:rPr lang="nb-NO" sz="1800" dirty="0" err="1">
                <a:latin typeface="+mn-lt"/>
              </a:rPr>
              <a:t>main</a:t>
            </a:r>
            <a:r>
              <a:rPr lang="nb-NO" sz="1800" dirty="0">
                <a:latin typeface="+mn-lt"/>
              </a:rPr>
              <a:t> operators' </a:t>
            </a:r>
            <a:r>
              <a:rPr lang="nb-NO" sz="1800" dirty="0" err="1">
                <a:latin typeface="+mn-lt"/>
              </a:rPr>
              <a:t>network</a:t>
            </a:r>
            <a:r>
              <a:rPr lang="nb-NO" sz="1800" dirty="0">
                <a:latin typeface="+mn-lt"/>
              </a:rPr>
              <a:t> </a:t>
            </a:r>
            <a:r>
              <a:rPr lang="nb-NO" sz="1800" dirty="0" err="1">
                <a:latin typeface="+mn-lt"/>
              </a:rPr>
              <a:t>consists</a:t>
            </a:r>
            <a:r>
              <a:rPr lang="nb-NO" sz="1800" dirty="0">
                <a:latin typeface="+mn-lt"/>
              </a:rPr>
              <a:t> </a:t>
            </a:r>
            <a:r>
              <a:rPr lang="nb-NO" sz="1800" dirty="0" err="1">
                <a:latin typeface="+mn-lt"/>
              </a:rPr>
              <a:t>of</a:t>
            </a:r>
            <a:r>
              <a:rPr lang="nb-NO" sz="1800" dirty="0">
                <a:latin typeface="+mn-lt"/>
              </a:rPr>
              <a:t> </a:t>
            </a:r>
            <a:r>
              <a:rPr lang="nb-NO" sz="1800" dirty="0" err="1">
                <a:latin typeface="+mn-lt"/>
              </a:rPr>
              <a:t>approximately</a:t>
            </a:r>
            <a:r>
              <a:rPr lang="nb-NO" sz="1800" dirty="0">
                <a:latin typeface="+mn-lt"/>
              </a:rPr>
              <a:t> </a:t>
            </a:r>
            <a:br>
              <a:rPr lang="nb-NO" sz="1800" dirty="0">
                <a:latin typeface="+mn-lt"/>
              </a:rPr>
            </a:br>
            <a:r>
              <a:rPr lang="nb-NO" sz="1800" dirty="0">
                <a:latin typeface="+mn-lt"/>
              </a:rPr>
              <a:t>140 </a:t>
            </a:r>
            <a:r>
              <a:rPr lang="nb-NO" sz="1800" dirty="0" err="1">
                <a:latin typeface="+mn-lt"/>
              </a:rPr>
              <a:t>car</a:t>
            </a:r>
            <a:r>
              <a:rPr lang="nb-NO" sz="1800" dirty="0">
                <a:latin typeface="+mn-lt"/>
              </a:rPr>
              <a:t> </a:t>
            </a:r>
            <a:r>
              <a:rPr lang="nb-NO" sz="1800" dirty="0" err="1">
                <a:latin typeface="+mn-lt"/>
              </a:rPr>
              <a:t>collectors</a:t>
            </a:r>
            <a:r>
              <a:rPr lang="nb-NO" sz="1800" dirty="0">
                <a:latin typeface="+mn-lt"/>
              </a:rPr>
              <a:t> </a:t>
            </a:r>
            <a:r>
              <a:rPr lang="nb-NO" sz="1800" dirty="0" err="1">
                <a:latin typeface="+mn-lt"/>
              </a:rPr>
              <a:t>throughout</a:t>
            </a:r>
            <a:r>
              <a:rPr lang="nb-NO" sz="1800" dirty="0">
                <a:latin typeface="+mn-lt"/>
              </a:rPr>
              <a:t> </a:t>
            </a:r>
            <a:r>
              <a:rPr lang="nb-NO" sz="1800" dirty="0" err="1">
                <a:latin typeface="+mn-lt"/>
              </a:rPr>
              <a:t>the</a:t>
            </a:r>
            <a:r>
              <a:rPr lang="nb-NO" sz="1800" dirty="0">
                <a:latin typeface="+mn-lt"/>
              </a:rPr>
              <a:t> country</a:t>
            </a:r>
          </a:p>
          <a:p>
            <a:pPr marL="0" indent="0">
              <a:buNone/>
            </a:pPr>
            <a:endParaRPr lang="nb-NO" sz="1800" dirty="0">
              <a:latin typeface="+mn-lt"/>
            </a:endParaRPr>
          </a:p>
        </p:txBody>
      </p:sp>
    </p:spTree>
    <p:extLst>
      <p:ext uri="{BB962C8B-B14F-4D97-AF65-F5344CB8AC3E}">
        <p14:creationId xmlns:p14="http://schemas.microsoft.com/office/powerpoint/2010/main" val="3994820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9B7ED7-9242-BBDD-C73A-7EA6D014C693}"/>
              </a:ext>
            </a:extLst>
          </p:cNvPr>
          <p:cNvSpPr txBox="1">
            <a:spLocks/>
          </p:cNvSpPr>
          <p:nvPr/>
        </p:nvSpPr>
        <p:spPr>
          <a:xfrm>
            <a:off x="511178" y="299650"/>
            <a:ext cx="8871193"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The EU and </a:t>
            </a:r>
            <a:r>
              <a:rPr lang="nb-NO" sz="3600" dirty="0" err="1"/>
              <a:t>the</a:t>
            </a:r>
            <a:r>
              <a:rPr lang="nb-NO" sz="3600" dirty="0"/>
              <a:t> </a:t>
            </a:r>
            <a:r>
              <a:rPr lang="nb-NO" sz="3600" dirty="0" err="1"/>
              <a:t>authorities</a:t>
            </a:r>
            <a:r>
              <a:rPr lang="nb-NO" sz="3600" dirty="0"/>
              <a:t>' </a:t>
            </a:r>
            <a:r>
              <a:rPr lang="nb-NO" sz="3600" dirty="0" err="1"/>
              <a:t>requirements</a:t>
            </a:r>
            <a:r>
              <a:rPr lang="nb-NO" sz="3600" dirty="0"/>
              <a:t> </a:t>
            </a:r>
            <a:br>
              <a:rPr lang="nb-NO" sz="3600" dirty="0"/>
            </a:br>
            <a:endParaRPr lang="nb-NO" sz="3600" dirty="0"/>
          </a:p>
        </p:txBody>
      </p:sp>
      <p:sp>
        <p:nvSpPr>
          <p:cNvPr id="3" name="Plassholder for tekst 2">
            <a:extLst>
              <a:ext uri="{FF2B5EF4-FFF2-40B4-BE49-F238E27FC236}">
                <a16:creationId xmlns:a16="http://schemas.microsoft.com/office/drawing/2014/main" id="{F86B443B-CCE9-0660-BF2C-20FDD9582F1E}"/>
              </a:ext>
            </a:extLst>
          </p:cNvPr>
          <p:cNvSpPr txBox="1">
            <a:spLocks/>
          </p:cNvSpPr>
          <p:nvPr/>
        </p:nvSpPr>
        <p:spPr>
          <a:xfrm>
            <a:off x="563644" y="1314506"/>
            <a:ext cx="7532141" cy="4360862"/>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b="1" dirty="0">
                <a:latin typeface="+mn-lt"/>
              </a:rPr>
              <a:t>The basis for </a:t>
            </a:r>
            <a:r>
              <a:rPr lang="nb-NO" sz="1800" b="1" dirty="0" err="1">
                <a:latin typeface="+mn-lt"/>
              </a:rPr>
              <a:t>Autoretur</a:t>
            </a:r>
            <a:r>
              <a:rPr lang="nb-NO" sz="1800" b="1" dirty="0">
                <a:latin typeface="+mn-lt"/>
              </a:rPr>
              <a:t> is </a:t>
            </a:r>
            <a:r>
              <a:rPr lang="nb-NO" sz="1800" b="1" dirty="0" err="1">
                <a:latin typeface="+mn-lt"/>
              </a:rPr>
              <a:t>the</a:t>
            </a:r>
            <a:r>
              <a:rPr lang="nb-NO" sz="1800" b="1" dirty="0">
                <a:latin typeface="+mn-lt"/>
              </a:rPr>
              <a:t> </a:t>
            </a:r>
            <a:r>
              <a:rPr lang="nb-NO" sz="1800" b="1" dirty="0" err="1">
                <a:latin typeface="+mn-lt"/>
              </a:rPr>
              <a:t>EU's</a:t>
            </a:r>
            <a:r>
              <a:rPr lang="nb-NO" sz="1800" b="1" dirty="0">
                <a:latin typeface="+mn-lt"/>
              </a:rPr>
              <a:t> ELV </a:t>
            </a:r>
            <a:r>
              <a:rPr lang="nb-NO" sz="1800" b="1" dirty="0" err="1">
                <a:latin typeface="+mn-lt"/>
              </a:rPr>
              <a:t>directive</a:t>
            </a:r>
            <a:r>
              <a:rPr lang="nb-NO" sz="1800" b="1" dirty="0">
                <a:latin typeface="+mn-lt"/>
              </a:rPr>
              <a:t>, </a:t>
            </a:r>
            <a:r>
              <a:rPr lang="nb-NO" sz="1800" b="1" dirty="0" err="1">
                <a:latin typeface="+mn-lt"/>
              </a:rPr>
              <a:t>the</a:t>
            </a:r>
            <a:r>
              <a:rPr lang="nb-NO" sz="1800" b="1" dirty="0">
                <a:latin typeface="+mn-lt"/>
              </a:rPr>
              <a:t> </a:t>
            </a:r>
            <a:r>
              <a:rPr lang="nb-NO" sz="1800" b="1" dirty="0" err="1">
                <a:latin typeface="+mn-lt"/>
              </a:rPr>
              <a:t>waste</a:t>
            </a:r>
            <a:r>
              <a:rPr lang="nb-NO" sz="1800" b="1" dirty="0">
                <a:latin typeface="+mn-lt"/>
              </a:rPr>
              <a:t> </a:t>
            </a:r>
            <a:r>
              <a:rPr lang="nb-NO" sz="1800" b="1" dirty="0" err="1">
                <a:latin typeface="+mn-lt"/>
              </a:rPr>
              <a:t>regulations</a:t>
            </a:r>
            <a:r>
              <a:rPr lang="nb-NO" sz="1800" b="1" dirty="0">
                <a:latin typeface="+mn-lt"/>
              </a:rPr>
              <a:t> and </a:t>
            </a:r>
            <a:br>
              <a:rPr lang="nb-NO" sz="1800" b="1" dirty="0">
                <a:latin typeface="+mn-lt"/>
              </a:rPr>
            </a:br>
            <a:r>
              <a:rPr lang="nb-NO" sz="1800" b="1" dirty="0">
                <a:latin typeface="+mn-lt"/>
              </a:rPr>
              <a:t>producer </a:t>
            </a:r>
            <a:r>
              <a:rPr lang="nb-NO" sz="1800" b="1" dirty="0" err="1">
                <a:latin typeface="+mn-lt"/>
              </a:rPr>
              <a:t>responsibility</a:t>
            </a:r>
            <a:r>
              <a:rPr lang="nb-NO" sz="1800" b="1" dirty="0">
                <a:latin typeface="+mn-lt"/>
              </a:rPr>
              <a:t> as </a:t>
            </a:r>
            <a:r>
              <a:rPr lang="nb-NO" sz="1800" b="1" dirty="0" err="1">
                <a:latin typeface="+mn-lt"/>
              </a:rPr>
              <a:t>well</a:t>
            </a:r>
            <a:r>
              <a:rPr lang="nb-NO" sz="1800" b="1" dirty="0">
                <a:latin typeface="+mn-lt"/>
              </a:rPr>
              <a:t> as Norwegian </a:t>
            </a:r>
            <a:r>
              <a:rPr lang="nb-NO" sz="1800" b="1" dirty="0" err="1">
                <a:latin typeface="+mn-lt"/>
              </a:rPr>
              <a:t>laws</a:t>
            </a:r>
            <a:r>
              <a:rPr lang="nb-NO" sz="1800" b="1" dirty="0">
                <a:latin typeface="+mn-lt"/>
              </a:rPr>
              <a:t> and </a:t>
            </a:r>
            <a:r>
              <a:rPr lang="nb-NO" sz="1800" b="1" dirty="0" err="1">
                <a:latin typeface="+mn-lt"/>
              </a:rPr>
              <a:t>regulations</a:t>
            </a:r>
            <a:r>
              <a:rPr lang="nb-NO" sz="1800" b="1" dirty="0">
                <a:latin typeface="+mn-lt"/>
              </a:rPr>
              <a:t> </a:t>
            </a:r>
            <a:r>
              <a:rPr lang="nb-NO" sz="1800" b="1" dirty="0" err="1">
                <a:latin typeface="+mn-lt"/>
              </a:rPr>
              <a:t>on</a:t>
            </a:r>
            <a:r>
              <a:rPr lang="nb-NO" sz="1800" b="1" dirty="0">
                <a:latin typeface="+mn-lt"/>
              </a:rPr>
              <a:t> </a:t>
            </a:r>
            <a:r>
              <a:rPr lang="nb-NO" sz="1800" b="1" dirty="0" err="1">
                <a:latin typeface="+mn-lt"/>
              </a:rPr>
              <a:t>waste</a:t>
            </a:r>
            <a:r>
              <a:rPr lang="nb-NO" sz="1800" b="1" dirty="0">
                <a:latin typeface="+mn-lt"/>
              </a:rPr>
              <a:t> management</a:t>
            </a:r>
            <a:br>
              <a:rPr lang="nb-NO" sz="1800" dirty="0">
                <a:latin typeface="+mn-lt"/>
              </a:rPr>
            </a:br>
            <a:endParaRPr lang="nb-NO" sz="1800" dirty="0">
              <a:latin typeface="+mn-lt"/>
            </a:endParaRPr>
          </a:p>
          <a:p>
            <a:pPr>
              <a:buClr>
                <a:srgbClr val="5FC7B5"/>
              </a:buClr>
              <a:buFont typeface="Wingdings" pitchFamily="2" charset="2"/>
              <a:buChar char="§"/>
            </a:pPr>
            <a:r>
              <a:rPr lang="nb-NO" sz="1800" dirty="0">
                <a:latin typeface="+mn-lt"/>
              </a:rPr>
              <a:t>The ELV, "End </a:t>
            </a:r>
            <a:r>
              <a:rPr lang="nb-NO" sz="1800" dirty="0" err="1">
                <a:latin typeface="+mn-lt"/>
              </a:rPr>
              <a:t>of</a:t>
            </a:r>
            <a:r>
              <a:rPr lang="nb-NO" sz="1800" dirty="0">
                <a:latin typeface="+mn-lt"/>
              </a:rPr>
              <a:t> Life </a:t>
            </a:r>
            <a:r>
              <a:rPr lang="nb-NO" sz="1800" dirty="0" err="1">
                <a:latin typeface="+mn-lt"/>
              </a:rPr>
              <a:t>Vehicle</a:t>
            </a:r>
            <a:r>
              <a:rPr lang="nb-NO" sz="1800" dirty="0">
                <a:latin typeface="+mn-lt"/>
              </a:rPr>
              <a:t>" </a:t>
            </a:r>
            <a:r>
              <a:rPr lang="nb-NO" sz="1800" dirty="0" err="1">
                <a:latin typeface="+mn-lt"/>
              </a:rPr>
              <a:t>directive</a:t>
            </a:r>
            <a:r>
              <a:rPr lang="nb-NO" sz="1800" dirty="0">
                <a:latin typeface="+mn-lt"/>
              </a:rPr>
              <a:t> </a:t>
            </a:r>
            <a:r>
              <a:rPr lang="nb-NO" sz="1800" dirty="0" err="1">
                <a:latin typeface="+mn-lt"/>
              </a:rPr>
              <a:t>describes</a:t>
            </a:r>
            <a:r>
              <a:rPr lang="nb-NO" sz="1800" dirty="0">
                <a:latin typeface="+mn-lt"/>
              </a:rPr>
              <a:t> </a:t>
            </a:r>
            <a:r>
              <a:rPr lang="nb-NO" sz="1800" dirty="0" err="1">
                <a:latin typeface="+mn-lt"/>
              </a:rPr>
              <a:t>how</a:t>
            </a:r>
            <a:r>
              <a:rPr lang="nb-NO" sz="1800" dirty="0">
                <a:latin typeface="+mn-lt"/>
              </a:rPr>
              <a:t> </a:t>
            </a:r>
            <a:r>
              <a:rPr lang="nb-NO" sz="1800" dirty="0" err="1">
                <a:latin typeface="+mn-lt"/>
              </a:rPr>
              <a:t>discarded</a:t>
            </a:r>
            <a:r>
              <a:rPr lang="nb-NO" sz="1800" dirty="0">
                <a:latin typeface="+mn-lt"/>
              </a:rPr>
              <a:t> </a:t>
            </a:r>
            <a:r>
              <a:rPr lang="nb-NO" sz="1800" dirty="0" err="1">
                <a:latin typeface="+mn-lt"/>
              </a:rPr>
              <a:t>cars</a:t>
            </a:r>
            <a:r>
              <a:rPr lang="nb-NO" sz="1800" dirty="0">
                <a:latin typeface="+mn-lt"/>
              </a:rPr>
              <a:t> must be </a:t>
            </a:r>
            <a:r>
              <a:rPr lang="nb-NO" sz="1800" dirty="0" err="1">
                <a:latin typeface="+mn-lt"/>
              </a:rPr>
              <a:t>handled</a:t>
            </a:r>
            <a:r>
              <a:rPr lang="nb-NO" sz="1800" dirty="0">
                <a:latin typeface="+mn-lt"/>
              </a:rPr>
              <a:t> and </a:t>
            </a:r>
            <a:r>
              <a:rPr lang="nb-NO" sz="1800" dirty="0" err="1">
                <a:latin typeface="+mn-lt"/>
              </a:rPr>
              <a:t>recycled</a:t>
            </a:r>
            <a:endParaRPr lang="nb-NO" sz="1800" dirty="0">
              <a:latin typeface="+mn-lt"/>
            </a:endParaRP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err="1">
                <a:latin typeface="+mn-lt"/>
              </a:rPr>
              <a:t>Norway's</a:t>
            </a:r>
            <a:r>
              <a:rPr lang="nb-NO" sz="1800" dirty="0">
                <a:latin typeface="+mn-lt"/>
              </a:rPr>
              <a:t> </a:t>
            </a:r>
            <a:r>
              <a:rPr lang="nb-NO" sz="1800" dirty="0" err="1">
                <a:latin typeface="+mn-lt"/>
              </a:rPr>
              <a:t>obligations</a:t>
            </a:r>
            <a:r>
              <a:rPr lang="nb-NO" sz="1800" dirty="0">
                <a:latin typeface="+mn-lt"/>
              </a:rPr>
              <a:t> </a:t>
            </a:r>
            <a:r>
              <a:rPr lang="nb-NO" sz="1800" dirty="0" err="1">
                <a:latin typeface="+mn-lt"/>
              </a:rPr>
              <a:t>towards</a:t>
            </a:r>
            <a:r>
              <a:rPr lang="nb-NO" sz="1800" dirty="0">
                <a:latin typeface="+mn-lt"/>
              </a:rPr>
              <a:t> </a:t>
            </a:r>
            <a:r>
              <a:rPr lang="nb-NO" sz="1800" dirty="0" err="1">
                <a:latin typeface="+mn-lt"/>
              </a:rPr>
              <a:t>the</a:t>
            </a:r>
            <a:r>
              <a:rPr lang="nb-NO" sz="1800" dirty="0">
                <a:latin typeface="+mn-lt"/>
              </a:rPr>
              <a:t> EU </a:t>
            </a:r>
            <a:r>
              <a:rPr lang="nb-NO" sz="1800" dirty="0" err="1">
                <a:latin typeface="+mn-lt"/>
              </a:rPr>
              <a:t>are</a:t>
            </a:r>
            <a:r>
              <a:rPr lang="nb-NO" sz="1800" dirty="0">
                <a:latin typeface="+mn-lt"/>
              </a:rPr>
              <a:t> </a:t>
            </a:r>
            <a:r>
              <a:rPr lang="nb-NO" sz="1800" dirty="0" err="1">
                <a:latin typeface="+mn-lt"/>
              </a:rPr>
              <a:t>further</a:t>
            </a:r>
            <a:r>
              <a:rPr lang="nb-NO" sz="1800" dirty="0">
                <a:latin typeface="+mn-lt"/>
              </a:rPr>
              <a:t> </a:t>
            </a:r>
            <a:r>
              <a:rPr lang="nb-NO" sz="1800" dirty="0" err="1">
                <a:latin typeface="+mn-lt"/>
              </a:rPr>
              <a:t>defined</a:t>
            </a:r>
            <a:r>
              <a:rPr lang="nb-NO" sz="1800" dirty="0">
                <a:latin typeface="+mn-lt"/>
              </a:rPr>
              <a:t> in Norwegian </a:t>
            </a:r>
            <a:r>
              <a:rPr lang="nb-NO" sz="1800" dirty="0" err="1">
                <a:latin typeface="+mn-lt"/>
              </a:rPr>
              <a:t>environmental</a:t>
            </a:r>
            <a:r>
              <a:rPr lang="nb-NO" sz="1800" dirty="0">
                <a:latin typeface="+mn-lt"/>
              </a:rPr>
              <a:t> and </a:t>
            </a:r>
            <a:r>
              <a:rPr lang="nb-NO" sz="1800" dirty="0" err="1">
                <a:latin typeface="+mn-lt"/>
              </a:rPr>
              <a:t>climate</a:t>
            </a:r>
            <a:r>
              <a:rPr lang="nb-NO" sz="1800" dirty="0">
                <a:latin typeface="+mn-lt"/>
              </a:rPr>
              <a:t> policy - </a:t>
            </a:r>
            <a:r>
              <a:rPr lang="nb-NO" sz="1800" dirty="0" err="1">
                <a:latin typeface="+mn-lt"/>
              </a:rPr>
              <a:t>which</a:t>
            </a:r>
            <a:r>
              <a:rPr lang="nb-NO" sz="1800" dirty="0">
                <a:latin typeface="+mn-lt"/>
              </a:rPr>
              <a:t> </a:t>
            </a:r>
            <a:r>
              <a:rPr lang="nb-NO" sz="1800" dirty="0" err="1">
                <a:latin typeface="+mn-lt"/>
              </a:rPr>
              <a:t>sets</a:t>
            </a:r>
            <a:r>
              <a:rPr lang="nb-NO" sz="1800" dirty="0">
                <a:latin typeface="+mn-lt"/>
              </a:rPr>
              <a:t> </a:t>
            </a:r>
            <a:r>
              <a:rPr lang="nb-NO" sz="1800" dirty="0" err="1">
                <a:latin typeface="+mn-lt"/>
              </a:rPr>
              <a:t>recycling</a:t>
            </a:r>
            <a:r>
              <a:rPr lang="nb-NO" sz="1800" dirty="0">
                <a:latin typeface="+mn-lt"/>
              </a:rPr>
              <a:t> </a:t>
            </a:r>
            <a:r>
              <a:rPr lang="nb-NO" sz="1800" dirty="0" err="1">
                <a:latin typeface="+mn-lt"/>
              </a:rPr>
              <a:t>requirements</a:t>
            </a:r>
            <a:r>
              <a:rPr lang="nb-NO" sz="1800" dirty="0">
                <a:latin typeface="+mn-lt"/>
              </a:rPr>
              <a:t> (85% material </a:t>
            </a:r>
            <a:r>
              <a:rPr lang="nb-NO" sz="1800" dirty="0" err="1">
                <a:latin typeface="+mn-lt"/>
              </a:rPr>
              <a:t>recycling</a:t>
            </a:r>
            <a:r>
              <a:rPr lang="nb-NO" sz="1800" dirty="0">
                <a:latin typeface="+mn-lt"/>
              </a:rPr>
              <a:t> rate and 95% total </a:t>
            </a:r>
            <a:r>
              <a:rPr lang="nb-NO" sz="1800" dirty="0" err="1">
                <a:latin typeface="+mn-lt"/>
              </a:rPr>
              <a:t>recycling</a:t>
            </a:r>
            <a:r>
              <a:rPr lang="nb-NO" sz="1800" dirty="0">
                <a:latin typeface="+mn-lt"/>
              </a:rPr>
              <a:t> rate)</a:t>
            </a: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a:latin typeface="+mn-lt"/>
              </a:rPr>
              <a:t>Producer </a:t>
            </a:r>
            <a:r>
              <a:rPr lang="nb-NO" sz="1800" dirty="0" err="1">
                <a:latin typeface="+mn-lt"/>
              </a:rPr>
              <a:t>responsibility</a:t>
            </a:r>
            <a:r>
              <a:rPr lang="nb-NO" sz="1800" dirty="0">
                <a:latin typeface="+mn-lt"/>
              </a:rPr>
              <a:t> </a:t>
            </a:r>
            <a:r>
              <a:rPr lang="nb-NO" sz="1800" dirty="0" err="1">
                <a:latin typeface="+mn-lt"/>
              </a:rPr>
              <a:t>imposes</a:t>
            </a:r>
            <a:r>
              <a:rPr lang="nb-NO" sz="1800" dirty="0">
                <a:latin typeface="+mn-lt"/>
              </a:rPr>
              <a:t> </a:t>
            </a:r>
            <a:r>
              <a:rPr lang="nb-NO" sz="1800" dirty="0" err="1">
                <a:latin typeface="+mn-lt"/>
              </a:rPr>
              <a:t>responsibility</a:t>
            </a:r>
            <a:r>
              <a:rPr lang="nb-NO" sz="1800" dirty="0">
                <a:latin typeface="+mn-lt"/>
              </a:rPr>
              <a:t> </a:t>
            </a:r>
            <a:r>
              <a:rPr lang="nb-NO" sz="1800" dirty="0" err="1">
                <a:latin typeface="+mn-lt"/>
              </a:rPr>
              <a:t>on</a:t>
            </a:r>
            <a:r>
              <a:rPr lang="nb-NO" sz="1800" dirty="0">
                <a:latin typeface="+mn-lt"/>
              </a:rPr>
              <a:t> producers and importers for </a:t>
            </a:r>
            <a:r>
              <a:rPr lang="nb-NO" sz="1800" dirty="0" err="1">
                <a:latin typeface="+mn-lt"/>
              </a:rPr>
              <a:t>the</a:t>
            </a:r>
            <a:r>
              <a:rPr lang="nb-NO" sz="1800" dirty="0">
                <a:latin typeface="+mn-lt"/>
              </a:rPr>
              <a:t> </a:t>
            </a:r>
            <a:r>
              <a:rPr lang="nb-NO" sz="1800" dirty="0" err="1">
                <a:latin typeface="+mn-lt"/>
              </a:rPr>
              <a:t>products</a:t>
            </a:r>
            <a:r>
              <a:rPr lang="nb-NO" sz="1800" dirty="0">
                <a:latin typeface="+mn-lt"/>
              </a:rPr>
              <a:t> </a:t>
            </a:r>
            <a:br>
              <a:rPr lang="nb-NO" sz="1800" dirty="0">
                <a:latin typeface="+mn-lt"/>
              </a:rPr>
            </a:br>
            <a:r>
              <a:rPr lang="nb-NO" sz="1800" dirty="0" err="1">
                <a:latin typeface="+mn-lt"/>
              </a:rPr>
              <a:t>throughout</a:t>
            </a:r>
            <a:r>
              <a:rPr lang="nb-NO" sz="1800" dirty="0">
                <a:latin typeface="+mn-lt"/>
              </a:rPr>
              <a:t> </a:t>
            </a:r>
            <a:r>
              <a:rPr lang="nb-NO" sz="1800" dirty="0" err="1">
                <a:latin typeface="+mn-lt"/>
              </a:rPr>
              <a:t>the</a:t>
            </a:r>
            <a:r>
              <a:rPr lang="nb-NO" sz="1800" dirty="0">
                <a:latin typeface="+mn-lt"/>
              </a:rPr>
              <a:t> </a:t>
            </a:r>
            <a:r>
              <a:rPr lang="nb-NO" sz="1800" dirty="0" err="1">
                <a:latin typeface="+mn-lt"/>
              </a:rPr>
              <a:t>entire</a:t>
            </a:r>
            <a:r>
              <a:rPr lang="nb-NO" sz="1800" dirty="0">
                <a:latin typeface="+mn-lt"/>
              </a:rPr>
              <a:t> </a:t>
            </a:r>
            <a:r>
              <a:rPr lang="nb-NO" sz="1800" dirty="0" err="1">
                <a:latin typeface="+mn-lt"/>
              </a:rPr>
              <a:t>cycle</a:t>
            </a:r>
            <a:endParaRPr lang="nb-NO" sz="1800" dirty="0">
              <a:latin typeface="+mn-lt"/>
            </a:endParaRP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a:latin typeface="+mn-lt"/>
              </a:rPr>
              <a:t>The </a:t>
            </a:r>
            <a:r>
              <a:rPr lang="nb-NO" sz="1800" dirty="0" err="1">
                <a:latin typeface="+mn-lt"/>
              </a:rPr>
              <a:t>authorities</a:t>
            </a:r>
            <a:r>
              <a:rPr lang="nb-NO" sz="1800" dirty="0">
                <a:latin typeface="+mn-lt"/>
              </a:rPr>
              <a:t> </a:t>
            </a:r>
            <a:r>
              <a:rPr lang="nb-NO" sz="1800" dirty="0" err="1">
                <a:latin typeface="+mn-lt"/>
              </a:rPr>
              <a:t>pay</a:t>
            </a:r>
            <a:r>
              <a:rPr lang="nb-NO" sz="1800" dirty="0">
                <a:latin typeface="+mn-lt"/>
              </a:rPr>
              <a:t> </a:t>
            </a:r>
            <a:r>
              <a:rPr lang="nb-NO" sz="1800" dirty="0" err="1">
                <a:latin typeface="+mn-lt"/>
              </a:rPr>
              <a:t>out</a:t>
            </a:r>
            <a:r>
              <a:rPr lang="nb-NO" sz="1800" dirty="0">
                <a:latin typeface="+mn-lt"/>
              </a:rPr>
              <a:t> a “last </a:t>
            </a:r>
            <a:r>
              <a:rPr lang="nb-NO" sz="1800" dirty="0" err="1">
                <a:latin typeface="+mn-lt"/>
              </a:rPr>
              <a:t>owner</a:t>
            </a:r>
            <a:r>
              <a:rPr lang="nb-NO" sz="1800" dirty="0">
                <a:latin typeface="+mn-lt"/>
              </a:rPr>
              <a:t> </a:t>
            </a:r>
            <a:r>
              <a:rPr lang="nb-NO" sz="1800" dirty="0" err="1">
                <a:latin typeface="+mn-lt"/>
              </a:rPr>
              <a:t>fee</a:t>
            </a:r>
            <a:r>
              <a:rPr lang="nb-NO" sz="1800" dirty="0">
                <a:latin typeface="+mn-lt"/>
              </a:rPr>
              <a:t>” for </a:t>
            </a:r>
            <a:r>
              <a:rPr lang="nb-NO" sz="1800" dirty="0" err="1">
                <a:latin typeface="+mn-lt"/>
              </a:rPr>
              <a:t>the</a:t>
            </a:r>
            <a:r>
              <a:rPr lang="nb-NO" sz="1800" dirty="0">
                <a:latin typeface="+mn-lt"/>
              </a:rPr>
              <a:t> </a:t>
            </a:r>
            <a:r>
              <a:rPr lang="nb-NO" sz="1800" dirty="0" err="1">
                <a:latin typeface="+mn-lt"/>
              </a:rPr>
              <a:t>scrapped</a:t>
            </a:r>
            <a:r>
              <a:rPr lang="nb-NO" sz="1800" dirty="0">
                <a:latin typeface="+mn-lt"/>
              </a:rPr>
              <a:t> </a:t>
            </a:r>
            <a:r>
              <a:rPr lang="nb-NO" sz="1800" dirty="0" err="1">
                <a:latin typeface="+mn-lt"/>
              </a:rPr>
              <a:t>cars</a:t>
            </a:r>
            <a:endParaRPr lang="nb-NO" sz="1800" dirty="0">
              <a:latin typeface="+mn-lt"/>
            </a:endParaRPr>
          </a:p>
          <a:p>
            <a:pPr marL="0" indent="0">
              <a:buNone/>
            </a:pPr>
            <a:endParaRPr lang="nb-NO" sz="1800" dirty="0">
              <a:latin typeface="+mn-lt"/>
            </a:endParaRPr>
          </a:p>
          <a:p>
            <a:endParaRPr lang="nb-NO" sz="1800" dirty="0">
              <a:latin typeface="+mn-lt"/>
            </a:endParaRPr>
          </a:p>
        </p:txBody>
      </p:sp>
      <p:pic>
        <p:nvPicPr>
          <p:cNvPr id="5" name="Bilde 4" descr="Et bilde som inneholder flagg, sky, himmel, utendørs&#10;&#10;Automatisk generert beskrivelse">
            <a:extLst>
              <a:ext uri="{FF2B5EF4-FFF2-40B4-BE49-F238E27FC236}">
                <a16:creationId xmlns:a16="http://schemas.microsoft.com/office/drawing/2014/main" id="{D1510BFB-35CE-CC8C-1CBB-96284D940866}"/>
              </a:ext>
            </a:extLst>
          </p:cNvPr>
          <p:cNvPicPr>
            <a:picLocks noChangeAspect="1"/>
          </p:cNvPicPr>
          <p:nvPr/>
        </p:nvPicPr>
        <p:blipFill>
          <a:blip r:embed="rId2"/>
          <a:stretch>
            <a:fillRect/>
          </a:stretch>
        </p:blipFill>
        <p:spPr>
          <a:xfrm>
            <a:off x="8393151" y="3296171"/>
            <a:ext cx="3235205" cy="2379197"/>
          </a:xfrm>
          <a:prstGeom prst="rect">
            <a:avLst/>
          </a:prstGeom>
        </p:spPr>
      </p:pic>
    </p:spTree>
    <p:extLst>
      <p:ext uri="{BB962C8B-B14F-4D97-AF65-F5344CB8AC3E}">
        <p14:creationId xmlns:p14="http://schemas.microsoft.com/office/powerpoint/2010/main" val="3214687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FBB5A7-A6C5-D4FA-1826-81B27A991545}"/>
              </a:ext>
            </a:extLst>
          </p:cNvPr>
          <p:cNvSpPr txBox="1">
            <a:spLocks/>
          </p:cNvSpPr>
          <p:nvPr/>
        </p:nvSpPr>
        <p:spPr>
          <a:xfrm>
            <a:off x="533663" y="292155"/>
            <a:ext cx="8871193"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err="1"/>
              <a:t>Circular</a:t>
            </a:r>
            <a:r>
              <a:rPr lang="nb-NO" sz="3600" dirty="0"/>
              <a:t> </a:t>
            </a:r>
            <a:r>
              <a:rPr lang="nb-NO" sz="3600" dirty="0" err="1"/>
              <a:t>economy</a:t>
            </a:r>
            <a:r>
              <a:rPr lang="nb-NO" sz="3600" dirty="0"/>
              <a:t>, </a:t>
            </a:r>
            <a:r>
              <a:rPr lang="nb-NO" sz="3600" dirty="0" err="1"/>
              <a:t>reuse</a:t>
            </a:r>
            <a:endParaRPr lang="nb-NO" sz="3600" dirty="0"/>
          </a:p>
          <a:p>
            <a:r>
              <a:rPr lang="nb-NO" sz="3600" dirty="0" err="1"/>
              <a:t>processes</a:t>
            </a:r>
            <a:r>
              <a:rPr lang="nb-NO" sz="3600" dirty="0"/>
              <a:t> and </a:t>
            </a:r>
            <a:r>
              <a:rPr lang="nb-NO" sz="3600" dirty="0" err="1"/>
              <a:t>sustainability</a:t>
            </a:r>
            <a:endParaRPr lang="nb-NO" sz="3600" dirty="0"/>
          </a:p>
        </p:txBody>
      </p:sp>
      <p:sp>
        <p:nvSpPr>
          <p:cNvPr id="3" name="Plassholder for tekst 2">
            <a:extLst>
              <a:ext uri="{FF2B5EF4-FFF2-40B4-BE49-F238E27FC236}">
                <a16:creationId xmlns:a16="http://schemas.microsoft.com/office/drawing/2014/main" id="{159FA5D8-AA12-F2F3-7319-88EA637396B3}"/>
              </a:ext>
            </a:extLst>
          </p:cNvPr>
          <p:cNvSpPr txBox="1">
            <a:spLocks/>
          </p:cNvSpPr>
          <p:nvPr/>
        </p:nvSpPr>
        <p:spPr>
          <a:xfrm>
            <a:off x="503684" y="2023673"/>
            <a:ext cx="3671078" cy="5171102"/>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FC7B5"/>
              </a:buClr>
              <a:buFont typeface="Wingdings" pitchFamily="2" charset="2"/>
              <a:buChar char="§"/>
            </a:pPr>
            <a:r>
              <a:rPr lang="nb-NO" sz="1800" dirty="0" err="1">
                <a:latin typeface="+mn-lt"/>
              </a:rPr>
              <a:t>Through</a:t>
            </a:r>
            <a:r>
              <a:rPr lang="nb-NO" sz="1800" dirty="0">
                <a:latin typeface="+mn-lt"/>
              </a:rPr>
              <a:t> </a:t>
            </a:r>
            <a:r>
              <a:rPr lang="nb-NO" sz="1800" dirty="0" err="1">
                <a:latin typeface="+mn-lt"/>
              </a:rPr>
              <a:t>the</a:t>
            </a:r>
            <a:r>
              <a:rPr lang="nb-NO" sz="1800" dirty="0">
                <a:latin typeface="+mn-lt"/>
              </a:rPr>
              <a:t> </a:t>
            </a:r>
            <a:r>
              <a:rPr lang="nb-NO" sz="1800" dirty="0" err="1">
                <a:latin typeface="+mn-lt"/>
              </a:rPr>
              <a:t>Autoretur</a:t>
            </a:r>
            <a:r>
              <a:rPr lang="nb-NO" sz="1800" dirty="0">
                <a:latin typeface="+mn-lt"/>
              </a:rPr>
              <a:t> </a:t>
            </a:r>
            <a:r>
              <a:rPr lang="nb-NO" sz="1800" dirty="0" err="1">
                <a:latin typeface="+mn-lt"/>
              </a:rPr>
              <a:t>network's</a:t>
            </a:r>
            <a:r>
              <a:rPr lang="nb-NO" sz="1800" dirty="0">
                <a:latin typeface="+mn-lt"/>
              </a:rPr>
              <a:t> </a:t>
            </a:r>
            <a:r>
              <a:rPr lang="nb-NO" sz="1800" dirty="0" err="1">
                <a:latin typeface="+mn-lt"/>
              </a:rPr>
              <a:t>recycling</a:t>
            </a:r>
            <a:r>
              <a:rPr lang="nb-NO" sz="1800" dirty="0">
                <a:latin typeface="+mn-lt"/>
              </a:rPr>
              <a:t> </a:t>
            </a:r>
            <a:r>
              <a:rPr lang="nb-NO" sz="1800" dirty="0" err="1">
                <a:latin typeface="+mn-lt"/>
              </a:rPr>
              <a:t>processes</a:t>
            </a:r>
            <a:r>
              <a:rPr lang="nb-NO" sz="1800" dirty="0">
                <a:latin typeface="+mn-lt"/>
              </a:rPr>
              <a:t>, a </a:t>
            </a:r>
            <a:r>
              <a:rPr lang="nb-NO" sz="1800" dirty="0" err="1">
                <a:latin typeface="+mn-lt"/>
              </a:rPr>
              <a:t>sustainable</a:t>
            </a:r>
            <a:r>
              <a:rPr lang="nb-NO" sz="1800" dirty="0">
                <a:latin typeface="+mn-lt"/>
              </a:rPr>
              <a:t> </a:t>
            </a:r>
            <a:r>
              <a:rPr lang="nb-NO" sz="1800" dirty="0" err="1">
                <a:latin typeface="+mn-lt"/>
              </a:rPr>
              <a:t>circular</a:t>
            </a:r>
            <a:r>
              <a:rPr lang="nb-NO" sz="1800" dirty="0">
                <a:latin typeface="+mn-lt"/>
              </a:rPr>
              <a:t> </a:t>
            </a:r>
            <a:r>
              <a:rPr lang="nb-NO" sz="1800" dirty="0" err="1">
                <a:latin typeface="+mn-lt"/>
              </a:rPr>
              <a:t>economy</a:t>
            </a:r>
            <a:r>
              <a:rPr lang="nb-NO" sz="1800" dirty="0">
                <a:latin typeface="+mn-lt"/>
              </a:rPr>
              <a:t> is </a:t>
            </a:r>
            <a:r>
              <a:rPr lang="nb-NO" sz="1800" dirty="0" err="1">
                <a:latin typeface="+mn-lt"/>
              </a:rPr>
              <a:t>ensured</a:t>
            </a:r>
            <a:r>
              <a:rPr lang="nb-NO" sz="1800" dirty="0">
                <a:latin typeface="+mn-lt"/>
              </a:rPr>
              <a:t>.</a:t>
            </a:r>
          </a:p>
          <a:p>
            <a:pPr>
              <a:buClr>
                <a:srgbClr val="5FC7B5"/>
              </a:buClr>
              <a:buFont typeface="Wingdings" pitchFamily="2" charset="2"/>
              <a:buChar char="§"/>
            </a:pPr>
            <a:endParaRPr lang="nb-NO" sz="200" dirty="0">
              <a:latin typeface="+mn-lt"/>
            </a:endParaRPr>
          </a:p>
          <a:p>
            <a:pPr>
              <a:buClr>
                <a:srgbClr val="5FC7B5"/>
              </a:buClr>
              <a:buFont typeface="Wingdings" pitchFamily="2" charset="2"/>
              <a:buChar char="§"/>
            </a:pPr>
            <a:r>
              <a:rPr lang="nb-NO" sz="1800" dirty="0">
                <a:latin typeface="+mn-lt"/>
              </a:rPr>
              <a:t>In 2022, </a:t>
            </a:r>
            <a:r>
              <a:rPr lang="nb-NO" sz="1800" dirty="0" err="1">
                <a:latin typeface="+mn-lt"/>
              </a:rPr>
              <a:t>the</a:t>
            </a:r>
            <a:r>
              <a:rPr lang="nb-NO" sz="1800" dirty="0">
                <a:latin typeface="+mn-lt"/>
              </a:rPr>
              <a:t> </a:t>
            </a:r>
            <a:r>
              <a:rPr lang="nb-NO" sz="1800" dirty="0" err="1">
                <a:latin typeface="+mn-lt"/>
              </a:rPr>
              <a:t>recycling</a:t>
            </a:r>
            <a:r>
              <a:rPr lang="nb-NO" sz="1800" dirty="0">
                <a:latin typeface="+mn-lt"/>
              </a:rPr>
              <a:t> rate </a:t>
            </a:r>
            <a:r>
              <a:rPr lang="nb-NO" sz="1800" dirty="0" err="1">
                <a:latin typeface="+mn-lt"/>
              </a:rPr>
              <a:t>was</a:t>
            </a:r>
            <a:r>
              <a:rPr lang="nb-NO" sz="1800" dirty="0">
                <a:latin typeface="+mn-lt"/>
              </a:rPr>
              <a:t> </a:t>
            </a:r>
            <a:r>
              <a:rPr lang="nb-NO" sz="1800" b="1" dirty="0">
                <a:latin typeface="+mn-lt"/>
              </a:rPr>
              <a:t>97.8 </a:t>
            </a:r>
            <a:r>
              <a:rPr lang="nb-NO" sz="1800" b="1" dirty="0" err="1">
                <a:latin typeface="+mn-lt"/>
              </a:rPr>
              <a:t>percent</a:t>
            </a:r>
            <a:r>
              <a:rPr lang="nb-NO" sz="1800" b="1" dirty="0">
                <a:latin typeface="+mn-lt"/>
              </a:rPr>
              <a:t>*</a:t>
            </a:r>
          </a:p>
          <a:p>
            <a:pPr>
              <a:buClr>
                <a:srgbClr val="5FC7B5"/>
              </a:buClr>
              <a:buFont typeface="Wingdings" pitchFamily="2" charset="2"/>
              <a:buChar char="§"/>
            </a:pPr>
            <a:endParaRPr lang="nb-NO" sz="200" b="1" dirty="0">
              <a:latin typeface="+mn-lt"/>
            </a:endParaRPr>
          </a:p>
          <a:p>
            <a:pPr>
              <a:buClr>
                <a:srgbClr val="5FC7B5"/>
              </a:buClr>
              <a:buFont typeface="Wingdings" pitchFamily="2" charset="2"/>
              <a:buChar char="§"/>
            </a:pPr>
            <a:r>
              <a:rPr lang="nb-NO" sz="1800" dirty="0">
                <a:latin typeface="+mn-lt"/>
              </a:rPr>
              <a:t>In 2022, </a:t>
            </a:r>
            <a:r>
              <a:rPr lang="nb-NO" sz="1800" b="1" dirty="0">
                <a:latin typeface="+mn-lt"/>
              </a:rPr>
              <a:t>88,2 </a:t>
            </a:r>
            <a:r>
              <a:rPr lang="nb-NO" sz="1800" b="1" dirty="0" err="1">
                <a:latin typeface="+mn-lt"/>
              </a:rPr>
              <a:t>percent</a:t>
            </a:r>
            <a:r>
              <a:rPr lang="nb-NO" sz="1800" b="1" dirty="0">
                <a:latin typeface="+mn-lt"/>
              </a:rPr>
              <a:t> </a:t>
            </a:r>
            <a:r>
              <a:rPr lang="nb-NO" sz="1800" dirty="0" err="1">
                <a:latin typeface="+mn-lt"/>
              </a:rPr>
              <a:t>of</a:t>
            </a:r>
            <a:r>
              <a:rPr lang="nb-NO" sz="1800" dirty="0">
                <a:latin typeface="+mn-lt"/>
              </a:rPr>
              <a:t> </a:t>
            </a:r>
            <a:r>
              <a:rPr lang="nb-NO" sz="1800" dirty="0" err="1">
                <a:latin typeface="+mn-lt"/>
              </a:rPr>
              <a:t>the</a:t>
            </a:r>
            <a:r>
              <a:rPr lang="nb-NO" sz="1800" dirty="0">
                <a:latin typeface="+mn-lt"/>
              </a:rPr>
              <a:t> </a:t>
            </a:r>
            <a:r>
              <a:rPr lang="nb-NO" sz="1800" dirty="0" err="1">
                <a:latin typeface="+mn-lt"/>
              </a:rPr>
              <a:t>scrap</a:t>
            </a:r>
            <a:r>
              <a:rPr lang="nb-NO" sz="1800" dirty="0">
                <a:latin typeface="+mn-lt"/>
              </a:rPr>
              <a:t> </a:t>
            </a:r>
            <a:r>
              <a:rPr lang="nb-NO" sz="1800" dirty="0" err="1">
                <a:latin typeface="+mn-lt"/>
              </a:rPr>
              <a:t>cars</a:t>
            </a:r>
            <a:r>
              <a:rPr lang="nb-NO" sz="1800" dirty="0">
                <a:latin typeface="+mn-lt"/>
              </a:rPr>
              <a:t>' materials </a:t>
            </a:r>
            <a:r>
              <a:rPr lang="nb-NO" sz="1800" dirty="0" err="1">
                <a:latin typeface="+mn-lt"/>
              </a:rPr>
              <a:t>were</a:t>
            </a:r>
            <a:r>
              <a:rPr lang="nb-NO" sz="1800" dirty="0">
                <a:latin typeface="+mn-lt"/>
              </a:rPr>
              <a:t> </a:t>
            </a:r>
            <a:r>
              <a:rPr lang="nb-NO" sz="1800" dirty="0" err="1">
                <a:latin typeface="+mn-lt"/>
              </a:rPr>
              <a:t>recovered</a:t>
            </a:r>
            <a:r>
              <a:rPr lang="nb-NO" sz="1800" dirty="0">
                <a:latin typeface="+mn-lt"/>
              </a:rPr>
              <a:t> and used for </a:t>
            </a:r>
            <a:r>
              <a:rPr lang="nb-NO" sz="1800" dirty="0" err="1">
                <a:latin typeface="+mn-lt"/>
              </a:rPr>
              <a:t>something</a:t>
            </a:r>
            <a:r>
              <a:rPr lang="nb-NO" sz="1800" dirty="0">
                <a:latin typeface="+mn-lt"/>
              </a:rPr>
              <a:t> </a:t>
            </a:r>
            <a:r>
              <a:rPr lang="nb-NO" sz="1800" dirty="0" err="1">
                <a:latin typeface="+mn-lt"/>
              </a:rPr>
              <a:t>new</a:t>
            </a:r>
            <a:r>
              <a:rPr lang="nb-NO" sz="1800" dirty="0">
                <a:latin typeface="+mn-lt"/>
              </a:rPr>
              <a:t>*</a:t>
            </a:r>
            <a:br>
              <a:rPr lang="nb-NO" sz="1800" dirty="0">
                <a:latin typeface="+mn-lt"/>
              </a:rPr>
            </a:br>
            <a:endParaRPr lang="nb-NO" sz="1800" dirty="0">
              <a:latin typeface="+mn-lt"/>
            </a:endParaRPr>
          </a:p>
        </p:txBody>
      </p:sp>
      <p:sp>
        <p:nvSpPr>
          <p:cNvPr id="4" name="Plassholder for tekst 2">
            <a:extLst>
              <a:ext uri="{FF2B5EF4-FFF2-40B4-BE49-F238E27FC236}">
                <a16:creationId xmlns:a16="http://schemas.microsoft.com/office/drawing/2014/main" id="{99757791-02DF-D885-46FD-E38E27629466}"/>
              </a:ext>
            </a:extLst>
          </p:cNvPr>
          <p:cNvSpPr txBox="1">
            <a:spLocks/>
          </p:cNvSpPr>
          <p:nvPr/>
        </p:nvSpPr>
        <p:spPr>
          <a:xfrm>
            <a:off x="794479" y="5076179"/>
            <a:ext cx="5471530"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i="1" dirty="0"/>
              <a:t>Source: www.autoretur.no</a:t>
            </a:r>
          </a:p>
        </p:txBody>
      </p:sp>
      <p:pic>
        <p:nvPicPr>
          <p:cNvPr id="5" name="Bilde 4">
            <a:extLst>
              <a:ext uri="{FF2B5EF4-FFF2-40B4-BE49-F238E27FC236}">
                <a16:creationId xmlns:a16="http://schemas.microsoft.com/office/drawing/2014/main" id="{9B1945A3-50C6-B062-D0A2-CF6B1C276ECB}"/>
              </a:ext>
            </a:extLst>
          </p:cNvPr>
          <p:cNvPicPr>
            <a:picLocks noChangeAspect="1"/>
          </p:cNvPicPr>
          <p:nvPr/>
        </p:nvPicPr>
        <p:blipFill>
          <a:blip r:embed="rId2"/>
          <a:stretch>
            <a:fillRect/>
          </a:stretch>
        </p:blipFill>
        <p:spPr>
          <a:xfrm>
            <a:off x="5195675" y="1412774"/>
            <a:ext cx="6679789" cy="4680728"/>
          </a:xfrm>
          <a:prstGeom prst="rect">
            <a:avLst/>
          </a:prstGeom>
        </p:spPr>
      </p:pic>
    </p:spTree>
    <p:extLst>
      <p:ext uri="{BB962C8B-B14F-4D97-AF65-F5344CB8AC3E}">
        <p14:creationId xmlns:p14="http://schemas.microsoft.com/office/powerpoint/2010/main" val="383291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175609-2337-F1DA-13BF-12FBCA9BCF72}"/>
              </a:ext>
            </a:extLst>
          </p:cNvPr>
          <p:cNvSpPr txBox="1">
            <a:spLocks/>
          </p:cNvSpPr>
          <p:nvPr/>
        </p:nvSpPr>
        <p:spPr>
          <a:xfrm>
            <a:off x="518673" y="352115"/>
            <a:ext cx="8871193" cy="13255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The </a:t>
            </a:r>
            <a:r>
              <a:rPr lang="nb-NO" sz="3600" dirty="0" err="1"/>
              <a:t>recycling</a:t>
            </a:r>
            <a:r>
              <a:rPr lang="nb-NO" sz="3600" dirty="0"/>
              <a:t> </a:t>
            </a:r>
            <a:r>
              <a:rPr lang="nb-NO" sz="3600" dirty="0" err="1"/>
              <a:t>account</a:t>
            </a:r>
            <a:r>
              <a:rPr lang="nb-NO" sz="3600" dirty="0"/>
              <a:t> for 2022</a:t>
            </a:r>
            <a:br>
              <a:rPr lang="nb-NO" sz="3600" dirty="0"/>
            </a:br>
            <a:br>
              <a:rPr lang="nb-NO" sz="3600" dirty="0"/>
            </a:br>
            <a:endParaRPr lang="nb-NO" sz="3600" dirty="0"/>
          </a:p>
        </p:txBody>
      </p:sp>
      <p:sp>
        <p:nvSpPr>
          <p:cNvPr id="3" name="Plassholder for tekst 2">
            <a:extLst>
              <a:ext uri="{FF2B5EF4-FFF2-40B4-BE49-F238E27FC236}">
                <a16:creationId xmlns:a16="http://schemas.microsoft.com/office/drawing/2014/main" id="{99C10832-7A8E-0B3A-E687-EDD6A8D4D526}"/>
              </a:ext>
            </a:extLst>
          </p:cNvPr>
          <p:cNvSpPr txBox="1">
            <a:spLocks/>
          </p:cNvSpPr>
          <p:nvPr/>
        </p:nvSpPr>
        <p:spPr>
          <a:xfrm>
            <a:off x="9396089" y="5723005"/>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www.autoretur.no</a:t>
            </a:r>
          </a:p>
        </p:txBody>
      </p:sp>
      <p:pic>
        <p:nvPicPr>
          <p:cNvPr id="7" name="Bilde 6" descr="Et bilde som inneholder hjul, leke, Lekebil, kjøretøy&#10;&#10;Automatisk generert beskrivelse">
            <a:extLst>
              <a:ext uri="{FF2B5EF4-FFF2-40B4-BE49-F238E27FC236}">
                <a16:creationId xmlns:a16="http://schemas.microsoft.com/office/drawing/2014/main" id="{66D8D604-DA33-50D7-791A-0EDF4D13CE6B}"/>
              </a:ext>
            </a:extLst>
          </p:cNvPr>
          <p:cNvPicPr>
            <a:picLocks noChangeAspect="1"/>
          </p:cNvPicPr>
          <p:nvPr/>
        </p:nvPicPr>
        <p:blipFill>
          <a:blip r:embed="rId2"/>
          <a:stretch>
            <a:fillRect/>
          </a:stretch>
        </p:blipFill>
        <p:spPr>
          <a:xfrm>
            <a:off x="7772119" y="876052"/>
            <a:ext cx="4097754" cy="4097754"/>
          </a:xfrm>
          <a:prstGeom prst="rect">
            <a:avLst/>
          </a:prstGeom>
        </p:spPr>
      </p:pic>
      <p:graphicFrame>
        <p:nvGraphicFramePr>
          <p:cNvPr id="4" name="Tabell 3">
            <a:extLst>
              <a:ext uri="{FF2B5EF4-FFF2-40B4-BE49-F238E27FC236}">
                <a16:creationId xmlns:a16="http://schemas.microsoft.com/office/drawing/2014/main" id="{C48BBAA9-A2D4-557D-144D-D4892CDC9B31}"/>
              </a:ext>
            </a:extLst>
          </p:cNvPr>
          <p:cNvGraphicFramePr>
            <a:graphicFrameLocks noGrp="1"/>
          </p:cNvGraphicFramePr>
          <p:nvPr>
            <p:extLst>
              <p:ext uri="{D42A27DB-BD31-4B8C-83A1-F6EECF244321}">
                <p14:modId xmlns:p14="http://schemas.microsoft.com/office/powerpoint/2010/main" val="3849436425"/>
              </p:ext>
            </p:extLst>
          </p:nvPr>
        </p:nvGraphicFramePr>
        <p:xfrm>
          <a:off x="571813" y="2137006"/>
          <a:ext cx="7200306" cy="2836800"/>
        </p:xfrm>
        <a:graphic>
          <a:graphicData uri="http://schemas.openxmlformats.org/drawingml/2006/table">
            <a:tbl>
              <a:tblPr firstRow="1" firstCol="1" bandRow="1">
                <a:tableStyleId>{5C22544A-7EE6-4342-B048-85BDC9FD1C3A}</a:tableStyleId>
              </a:tblPr>
              <a:tblGrid>
                <a:gridCol w="1080306">
                  <a:extLst>
                    <a:ext uri="{9D8B030D-6E8A-4147-A177-3AD203B41FA5}">
                      <a16:colId xmlns:a16="http://schemas.microsoft.com/office/drawing/2014/main" val="2333840733"/>
                    </a:ext>
                  </a:extLst>
                </a:gridCol>
                <a:gridCol w="1224000">
                  <a:extLst>
                    <a:ext uri="{9D8B030D-6E8A-4147-A177-3AD203B41FA5}">
                      <a16:colId xmlns:a16="http://schemas.microsoft.com/office/drawing/2014/main" val="1228929915"/>
                    </a:ext>
                  </a:extLst>
                </a:gridCol>
                <a:gridCol w="1224000">
                  <a:extLst>
                    <a:ext uri="{9D8B030D-6E8A-4147-A177-3AD203B41FA5}">
                      <a16:colId xmlns:a16="http://schemas.microsoft.com/office/drawing/2014/main" val="506087440"/>
                    </a:ext>
                  </a:extLst>
                </a:gridCol>
                <a:gridCol w="1224000">
                  <a:extLst>
                    <a:ext uri="{9D8B030D-6E8A-4147-A177-3AD203B41FA5}">
                      <a16:colId xmlns:a16="http://schemas.microsoft.com/office/drawing/2014/main" val="684143123"/>
                    </a:ext>
                  </a:extLst>
                </a:gridCol>
                <a:gridCol w="1224000">
                  <a:extLst>
                    <a:ext uri="{9D8B030D-6E8A-4147-A177-3AD203B41FA5}">
                      <a16:colId xmlns:a16="http://schemas.microsoft.com/office/drawing/2014/main" val="1672967251"/>
                    </a:ext>
                  </a:extLst>
                </a:gridCol>
                <a:gridCol w="1224000">
                  <a:extLst>
                    <a:ext uri="{9D8B030D-6E8A-4147-A177-3AD203B41FA5}">
                      <a16:colId xmlns:a16="http://schemas.microsoft.com/office/drawing/2014/main" val="3597591777"/>
                    </a:ext>
                  </a:extLst>
                </a:gridCol>
              </a:tblGrid>
              <a:tr h="792000">
                <a:tc>
                  <a:txBody>
                    <a:bodyPr/>
                    <a:lstStyle/>
                    <a:p>
                      <a:pPr algn="ctr"/>
                      <a:r>
                        <a:rPr lang="nb-NO" sz="1500" dirty="0" err="1">
                          <a:effectLst/>
                          <a:latin typeface="Calibri" panose="020F0502020204030204" pitchFamily="34" charset="0"/>
                          <a:ea typeface="Times New Roman" panose="02020603050405020304" pitchFamily="18" charset="0"/>
                          <a:cs typeface="Times New Roman" panose="02020603050405020304" pitchFamily="18" charset="0"/>
                        </a:rPr>
                        <a:t>Reuse</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ctr"/>
                      <a:r>
                        <a:rPr lang="nb-NO" sz="1500" dirty="0">
                          <a:effectLst/>
                          <a:latin typeface="Calibri" panose="020F0502020204030204" pitchFamily="34" charset="0"/>
                          <a:ea typeface="Times New Roman" panose="02020603050405020304" pitchFamily="18" charset="0"/>
                          <a:cs typeface="Times New Roman" panose="02020603050405020304" pitchFamily="18" charset="0"/>
                        </a:rPr>
                        <a:t>Material-</a:t>
                      </a:r>
                    </a:p>
                    <a:p>
                      <a:pPr algn="ctr"/>
                      <a:r>
                        <a:rPr lang="nb-NO" sz="1500" dirty="0" err="1">
                          <a:effectLst/>
                          <a:latin typeface="Calibri" panose="020F0502020204030204" pitchFamily="34" charset="0"/>
                          <a:ea typeface="Times New Roman" panose="02020603050405020304" pitchFamily="18" charset="0"/>
                          <a:cs typeface="Times New Roman" panose="02020603050405020304" pitchFamily="18" charset="0"/>
                        </a:rPr>
                        <a:t>recycling</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ctr"/>
                      <a:r>
                        <a:rPr lang="nb-NO" sz="1500" dirty="0">
                          <a:effectLst/>
                          <a:latin typeface="Calibri" panose="020F0502020204030204" pitchFamily="34" charset="0"/>
                          <a:ea typeface="Times New Roman" panose="02020603050405020304" pitchFamily="18" charset="0"/>
                          <a:cs typeface="Times New Roman" panose="02020603050405020304" pitchFamily="18" charset="0"/>
                        </a:rPr>
                        <a:t>Energy-</a:t>
                      </a:r>
                    </a:p>
                    <a:p>
                      <a:pPr algn="ctr"/>
                      <a:r>
                        <a:rPr lang="nb-NO" sz="1500" dirty="0" err="1">
                          <a:effectLst/>
                          <a:latin typeface="Calibri" panose="020F0502020204030204" pitchFamily="34" charset="0"/>
                          <a:ea typeface="Times New Roman" panose="02020603050405020304" pitchFamily="18" charset="0"/>
                          <a:cs typeface="Times New Roman" panose="02020603050405020304" pitchFamily="18" charset="0"/>
                        </a:rPr>
                        <a:t>recycling</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ctr"/>
                      <a:r>
                        <a:rPr lang="nb-NO" sz="1500" dirty="0" err="1">
                          <a:effectLst/>
                          <a:latin typeface="Calibri" panose="020F0502020204030204" pitchFamily="34" charset="0"/>
                          <a:ea typeface="Times New Roman" panose="02020603050405020304" pitchFamily="18" charset="0"/>
                          <a:cs typeface="Times New Roman" panose="02020603050405020304" pitchFamily="18" charset="0"/>
                        </a:rPr>
                        <a:t>Recovery</a:t>
                      </a:r>
                      <a:r>
                        <a:rPr lang="nb-NO" sz="1500" dirty="0">
                          <a:effectLst/>
                          <a:latin typeface="Calibri" panose="020F0502020204030204" pitchFamily="34" charset="0"/>
                          <a:ea typeface="Times New Roman" panose="02020603050405020304" pitchFamily="18" charset="0"/>
                          <a:cs typeface="Times New Roman" panose="02020603050405020304" pitchFamily="18" charset="0"/>
                        </a:rPr>
                        <a:t> rate</a:t>
                      </a:r>
                    </a:p>
                  </a:txBody>
                  <a:tcPr marL="40543" marR="40543" marT="0" marB="0" anchor="ctr">
                    <a:solidFill>
                      <a:srgbClr val="5FC7B5"/>
                    </a:solidFill>
                  </a:tcPr>
                </a:tc>
                <a:tc>
                  <a:txBody>
                    <a:bodyPr/>
                    <a:lstStyle/>
                    <a:p>
                      <a:pPr algn="ctr"/>
                      <a:r>
                        <a:rPr lang="nb-NO" sz="1500" dirty="0" err="1">
                          <a:effectLst/>
                          <a:latin typeface="Calibri" panose="020F0502020204030204" pitchFamily="34" charset="0"/>
                          <a:ea typeface="Times New Roman" panose="02020603050405020304" pitchFamily="18" charset="0"/>
                          <a:cs typeface="Times New Roman" panose="02020603050405020304" pitchFamily="18" charset="0"/>
                        </a:rPr>
                        <a:t>Deposit</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ctr"/>
                      <a:r>
                        <a:rPr lang="nb-NO" sz="1500" dirty="0">
                          <a:effectLst/>
                        </a:rPr>
                        <a:t>SUM</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extLst>
                  <a:ext uri="{0D108BD9-81ED-4DB2-BD59-A6C34878D82A}">
                    <a16:rowId xmlns:a16="http://schemas.microsoft.com/office/drawing/2014/main" val="113089972"/>
                  </a:ext>
                </a:extLst>
              </a:tr>
              <a:tr h="511200">
                <a:tc>
                  <a:txBody>
                    <a:bodyPr/>
                    <a:lstStyle/>
                    <a:p>
                      <a:pPr algn="r"/>
                      <a:r>
                        <a:rPr lang="nb-NO" sz="1500" dirty="0">
                          <a:effectLst/>
                        </a:rPr>
                        <a:t>12 650 329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r"/>
                      <a:r>
                        <a:rPr lang="nb-NO" sz="1500" dirty="0">
                          <a:effectLst/>
                        </a:rPr>
                        <a:t>131 815 257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alpha val="63137"/>
                      </a:srgbClr>
                    </a:solidFill>
                  </a:tcPr>
                </a:tc>
                <a:tc>
                  <a:txBody>
                    <a:bodyPr/>
                    <a:lstStyle/>
                    <a:p>
                      <a:pPr algn="r"/>
                      <a:r>
                        <a:rPr lang="nb-NO" sz="1500" dirty="0">
                          <a:effectLst/>
                        </a:rPr>
                        <a:t>15 665 197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alpha val="63137"/>
                      </a:srgbClr>
                    </a:solidFill>
                  </a:tcPr>
                </a:tc>
                <a:tc>
                  <a:txBody>
                    <a:bodyPr/>
                    <a:lstStyle/>
                    <a:p>
                      <a:pPr algn="r"/>
                      <a:r>
                        <a:rPr lang="nb-NO" sz="1500" dirty="0">
                          <a:effectLst/>
                        </a:rPr>
                        <a:t>160 130 782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alpha val="63137"/>
                      </a:srgbClr>
                    </a:solidFill>
                  </a:tcPr>
                </a:tc>
                <a:tc>
                  <a:txBody>
                    <a:bodyPr/>
                    <a:lstStyle/>
                    <a:p>
                      <a:pPr algn="r"/>
                      <a:r>
                        <a:rPr lang="nb-NO" sz="1500" dirty="0">
                          <a:effectLst/>
                        </a:rPr>
                        <a:t>3685 782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alpha val="63137"/>
                      </a:srgbClr>
                    </a:solidFill>
                  </a:tcPr>
                </a:tc>
                <a:tc>
                  <a:txBody>
                    <a:bodyPr/>
                    <a:lstStyle/>
                    <a:p>
                      <a:pPr algn="r"/>
                      <a:r>
                        <a:rPr lang="nb-NO" sz="1500" dirty="0">
                          <a:effectLst/>
                        </a:rPr>
                        <a:t>163 815 879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alpha val="63137"/>
                      </a:srgbClr>
                    </a:solidFill>
                  </a:tcPr>
                </a:tc>
                <a:extLst>
                  <a:ext uri="{0D108BD9-81ED-4DB2-BD59-A6C34878D82A}">
                    <a16:rowId xmlns:a16="http://schemas.microsoft.com/office/drawing/2014/main" val="3323040783"/>
                  </a:ext>
                </a:extLst>
              </a:tr>
              <a:tr h="511200">
                <a:tc>
                  <a:txBody>
                    <a:bodyPr/>
                    <a:lstStyle/>
                    <a:p>
                      <a:pPr algn="r"/>
                      <a:r>
                        <a:rPr lang="nb-NO" sz="1500" dirty="0">
                          <a:effectLst/>
                        </a:rPr>
                        <a:t>7,7 %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5FC7B5"/>
                    </a:solidFill>
                  </a:tcPr>
                </a:tc>
                <a:tc>
                  <a:txBody>
                    <a:bodyPr/>
                    <a:lstStyle/>
                    <a:p>
                      <a:pPr algn="r"/>
                      <a:r>
                        <a:rPr lang="nb-NO" sz="1500" dirty="0">
                          <a:effectLst/>
                        </a:rPr>
                        <a:t>80,5 %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AFABAB">
                        <a:alpha val="63137"/>
                      </a:srgbClr>
                    </a:solidFill>
                  </a:tcPr>
                </a:tc>
                <a:tc>
                  <a:txBody>
                    <a:bodyPr/>
                    <a:lstStyle/>
                    <a:p>
                      <a:pPr algn="r"/>
                      <a:r>
                        <a:rPr lang="nb-NO" sz="1500" dirty="0">
                          <a:effectLst/>
                        </a:rPr>
                        <a:t>9,6 %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AFABAB">
                        <a:alpha val="63137"/>
                      </a:srgbClr>
                    </a:solidFill>
                  </a:tcPr>
                </a:tc>
                <a:tc>
                  <a:txBody>
                    <a:bodyPr/>
                    <a:lstStyle/>
                    <a:p>
                      <a:pPr algn="r"/>
                      <a:r>
                        <a:rPr lang="nb-NO" sz="1500" dirty="0">
                          <a:effectLst/>
                        </a:rPr>
                        <a:t>97,8 %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AFABAB">
                        <a:alpha val="63137"/>
                      </a:srgbClr>
                    </a:solidFill>
                  </a:tcPr>
                </a:tc>
                <a:tc>
                  <a:txBody>
                    <a:bodyPr/>
                    <a:lstStyle/>
                    <a:p>
                      <a:pPr algn="r"/>
                      <a:r>
                        <a:rPr lang="nb-NO" sz="1500" dirty="0">
                          <a:effectLst/>
                        </a:rPr>
                        <a:t>2,2 %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AFABAB">
                        <a:alpha val="63137"/>
                      </a:srgbClr>
                    </a:solidFill>
                  </a:tcPr>
                </a:tc>
                <a:tc>
                  <a:txBody>
                    <a:bodyPr/>
                    <a:lstStyle/>
                    <a:p>
                      <a:pPr algn="r"/>
                      <a:r>
                        <a:rPr lang="nb-NO" sz="1500" dirty="0">
                          <a:effectLst/>
                        </a:rPr>
                        <a:t>100,0 %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nchor="ctr">
                    <a:solidFill>
                      <a:srgbClr val="AFABAB">
                        <a:alpha val="63137"/>
                      </a:srgbClr>
                    </a:solidFill>
                  </a:tcPr>
                </a:tc>
                <a:extLst>
                  <a:ext uri="{0D108BD9-81ED-4DB2-BD59-A6C34878D82A}">
                    <a16:rowId xmlns:a16="http://schemas.microsoft.com/office/drawing/2014/main" val="654354463"/>
                  </a:ext>
                </a:extLst>
              </a:tr>
              <a:tr h="511200">
                <a:tc gridSpan="2">
                  <a:txBody>
                    <a:bodyPr/>
                    <a:lstStyle/>
                    <a:p>
                      <a:pPr algn="r"/>
                      <a:r>
                        <a:rPr lang="nb-NO" sz="1500" dirty="0" err="1">
                          <a:effectLst/>
                        </a:rPr>
                        <a:t>Number</a:t>
                      </a:r>
                      <a:r>
                        <a:rPr lang="nb-NO" sz="1500" dirty="0">
                          <a:effectLst/>
                        </a:rPr>
                        <a:t> of </a:t>
                      </a:r>
                      <a:r>
                        <a:rPr lang="nb-NO" sz="1500" dirty="0" err="1">
                          <a:effectLst/>
                        </a:rPr>
                        <a:t>ELVs</a:t>
                      </a:r>
                      <a:r>
                        <a:rPr lang="nb-NO" sz="1500" dirty="0">
                          <a:effectLst/>
                        </a:rPr>
                        <a:t>=</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404" marR="83404" marT="41702" marB="41702" anchor="ctr">
                    <a:solidFill>
                      <a:srgbClr val="5FC7B5"/>
                    </a:solidFill>
                  </a:tcPr>
                </a:tc>
                <a:tc hMerge="1">
                  <a:txBody>
                    <a:bodyPr/>
                    <a:lstStyle/>
                    <a:p>
                      <a:endParaRPr lang="nb-NO"/>
                    </a:p>
                  </a:txBody>
                  <a:tcPr/>
                </a:tc>
                <a:tc gridSpan="2">
                  <a:txBody>
                    <a:bodyPr/>
                    <a:lstStyle/>
                    <a:p>
                      <a:r>
                        <a:rPr lang="nb-NO" sz="1500" dirty="0">
                          <a:effectLst/>
                        </a:rPr>
                        <a:t>                117 067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404" marR="83404" marT="41702" marB="41702" anchor="ctr">
                    <a:solidFill>
                      <a:srgbClr val="5FC7B5">
                        <a:alpha val="63137"/>
                      </a:srgbClr>
                    </a:solidFill>
                  </a:tcPr>
                </a:tc>
                <a:tc hMerge="1">
                  <a:txBody>
                    <a:bodyPr/>
                    <a:lstStyle/>
                    <a:p>
                      <a:endParaRPr lang="nb-NO"/>
                    </a:p>
                  </a:txBody>
                  <a:tcPr/>
                </a:tc>
                <a:tc>
                  <a:txBody>
                    <a:bodyPr/>
                    <a:lstStyle/>
                    <a:p>
                      <a:r>
                        <a:rPr lang="nb-NO" sz="1500" dirty="0">
                          <a:effectLst/>
                        </a:rPr>
                        <a:t>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solidFill>
                      <a:srgbClr val="5FC7B5">
                        <a:alpha val="63137"/>
                      </a:srgbClr>
                    </a:solidFill>
                  </a:tcPr>
                </a:tc>
                <a:tc>
                  <a:txBody>
                    <a:bodyPr/>
                    <a:lstStyle/>
                    <a:p>
                      <a:endParaRPr lang="nb-NO" sz="1100" dirty="0">
                        <a:effectLst/>
                        <a:latin typeface="Times New Roman" panose="02020603050405020304" pitchFamily="18" charset="0"/>
                      </a:endParaRPr>
                    </a:p>
                  </a:txBody>
                  <a:tcPr marL="40543" marR="40543" marT="0" marB="0">
                    <a:solidFill>
                      <a:srgbClr val="5FC7B5">
                        <a:alpha val="63137"/>
                      </a:srgbClr>
                    </a:solidFill>
                  </a:tcPr>
                </a:tc>
                <a:extLst>
                  <a:ext uri="{0D108BD9-81ED-4DB2-BD59-A6C34878D82A}">
                    <a16:rowId xmlns:a16="http://schemas.microsoft.com/office/drawing/2014/main" val="3684574592"/>
                  </a:ext>
                </a:extLst>
              </a:tr>
              <a:tr h="511200">
                <a:tc gridSpan="2">
                  <a:txBody>
                    <a:bodyPr/>
                    <a:lstStyle/>
                    <a:p>
                      <a:pPr algn="r"/>
                      <a:r>
                        <a:rPr lang="nb-NO" sz="1500" dirty="0">
                          <a:effectLst/>
                        </a:rPr>
                        <a:t>Total </a:t>
                      </a:r>
                      <a:r>
                        <a:rPr lang="nb-NO" sz="1500" dirty="0" err="1">
                          <a:effectLst/>
                        </a:rPr>
                        <a:t>weight</a:t>
                      </a:r>
                      <a:r>
                        <a:rPr lang="nb-NO" sz="1500" dirty="0">
                          <a:effectLst/>
                        </a:rPr>
                        <a:t> (kg)=</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404" marR="83404" marT="41702" marB="41702" anchor="ctr">
                    <a:solidFill>
                      <a:srgbClr val="5FC7B5"/>
                    </a:solidFill>
                  </a:tcPr>
                </a:tc>
                <a:tc hMerge="1">
                  <a:txBody>
                    <a:bodyPr/>
                    <a:lstStyle/>
                    <a:p>
                      <a:endParaRPr lang="nb-NO"/>
                    </a:p>
                  </a:txBody>
                  <a:tcPr/>
                </a:tc>
                <a:tc gridSpan="2">
                  <a:txBody>
                    <a:bodyPr/>
                    <a:lstStyle/>
                    <a:p>
                      <a:r>
                        <a:rPr lang="nb-NO" sz="1500" dirty="0">
                          <a:effectLst/>
                        </a:rPr>
                        <a:t>        163 815 879</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3404" marR="83404" marT="41702" marB="41702" anchor="ctr">
                    <a:solidFill>
                      <a:srgbClr val="AFABAB">
                        <a:alpha val="63137"/>
                      </a:srgbClr>
                    </a:solidFill>
                  </a:tcPr>
                </a:tc>
                <a:tc hMerge="1">
                  <a:txBody>
                    <a:bodyPr/>
                    <a:lstStyle/>
                    <a:p>
                      <a:endParaRPr lang="nb-NO"/>
                    </a:p>
                  </a:txBody>
                  <a:tcPr/>
                </a:tc>
                <a:tc>
                  <a:txBody>
                    <a:bodyPr/>
                    <a:lstStyle/>
                    <a:p>
                      <a:r>
                        <a:rPr lang="nb-NO" sz="1500" dirty="0">
                          <a:effectLst/>
                        </a:rPr>
                        <a:t> </a:t>
                      </a:r>
                      <a:endParaRPr lang="nb-NO"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543" marR="40543" marT="0" marB="0">
                    <a:solidFill>
                      <a:srgbClr val="AFABAB">
                        <a:alpha val="63137"/>
                      </a:srgbClr>
                    </a:solidFill>
                  </a:tcPr>
                </a:tc>
                <a:tc>
                  <a:txBody>
                    <a:bodyPr/>
                    <a:lstStyle/>
                    <a:p>
                      <a:endParaRPr lang="nb-NO" sz="1100" dirty="0">
                        <a:effectLst/>
                        <a:latin typeface="Times New Roman" panose="02020603050405020304" pitchFamily="18" charset="0"/>
                      </a:endParaRPr>
                    </a:p>
                  </a:txBody>
                  <a:tcPr marL="40543" marR="40543" marT="0" marB="0">
                    <a:solidFill>
                      <a:srgbClr val="AFABAB">
                        <a:alpha val="63137"/>
                      </a:srgbClr>
                    </a:solidFill>
                  </a:tcPr>
                </a:tc>
                <a:extLst>
                  <a:ext uri="{0D108BD9-81ED-4DB2-BD59-A6C34878D82A}">
                    <a16:rowId xmlns:a16="http://schemas.microsoft.com/office/drawing/2014/main" val="2511693342"/>
                  </a:ext>
                </a:extLst>
              </a:tr>
            </a:tbl>
          </a:graphicData>
        </a:graphic>
      </p:graphicFrame>
    </p:spTree>
    <p:extLst>
      <p:ext uri="{BB962C8B-B14F-4D97-AF65-F5344CB8AC3E}">
        <p14:creationId xmlns:p14="http://schemas.microsoft.com/office/powerpoint/2010/main" val="1899009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C8C9D7-A476-91BF-787D-265A0E31571F}"/>
              </a:ext>
            </a:extLst>
          </p:cNvPr>
          <p:cNvSpPr txBox="1">
            <a:spLocks/>
          </p:cNvSpPr>
          <p:nvPr/>
        </p:nvSpPr>
        <p:spPr>
          <a:xfrm>
            <a:off x="571500" y="303420"/>
            <a:ext cx="10515600" cy="1325563"/>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Batteriretur – </a:t>
            </a:r>
            <a:r>
              <a:rPr lang="nb-NO" sz="3600" dirty="0" err="1"/>
              <a:t>recycling</a:t>
            </a:r>
            <a:r>
              <a:rPr lang="nb-NO" sz="3600" dirty="0"/>
              <a:t> </a:t>
            </a:r>
            <a:r>
              <a:rPr lang="en-GB" sz="3600" dirty="0"/>
              <a:t>batteries </a:t>
            </a:r>
            <a:endParaRPr lang="nb-NO" sz="3600" dirty="0"/>
          </a:p>
        </p:txBody>
      </p:sp>
      <p:sp>
        <p:nvSpPr>
          <p:cNvPr id="3" name="Plassholder for innhold 2">
            <a:extLst>
              <a:ext uri="{FF2B5EF4-FFF2-40B4-BE49-F238E27FC236}">
                <a16:creationId xmlns:a16="http://schemas.microsoft.com/office/drawing/2014/main" id="{669D5197-9C1D-1499-565D-92C3FCD36C01}"/>
              </a:ext>
            </a:extLst>
          </p:cNvPr>
          <p:cNvSpPr txBox="1">
            <a:spLocks/>
          </p:cNvSpPr>
          <p:nvPr/>
        </p:nvSpPr>
        <p:spPr>
          <a:xfrm>
            <a:off x="571500" y="1654929"/>
            <a:ext cx="6408420" cy="4941634"/>
          </a:xfrm>
          <a:prstGeom prst="rect">
            <a:avLst/>
          </a:prstGeom>
        </p:spPr>
        <p:txBody>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5FC7B5"/>
              </a:buClr>
              <a:buFont typeface="Wingdings" pitchFamily="2" charset="2"/>
              <a:buChar char="§"/>
            </a:pPr>
            <a:r>
              <a:rPr lang="en-US" sz="1800" dirty="0">
                <a:latin typeface="+mn-lt"/>
              </a:rPr>
              <a:t>Norway’s significant number of electrical vehicles requires an effective system for recycling of big and complicated battery packages.</a:t>
            </a:r>
          </a:p>
          <a:p>
            <a:pPr>
              <a:lnSpc>
                <a:spcPct val="100000"/>
              </a:lnSpc>
              <a:buClr>
                <a:srgbClr val="5FC7B5"/>
              </a:buClr>
              <a:buFont typeface="Wingdings" pitchFamily="2" charset="2"/>
              <a:buChar char="§"/>
            </a:pPr>
            <a:r>
              <a:rPr lang="en-US" sz="1800" dirty="0">
                <a:latin typeface="+mn-lt"/>
              </a:rPr>
              <a:t>BIL has a framework agreement with AS </a:t>
            </a:r>
            <a:r>
              <a:rPr lang="en-US" sz="1800" b="1" dirty="0">
                <a:latin typeface="+mn-lt"/>
                <a:hlinkClick r:id="rId2"/>
              </a:rPr>
              <a:t>Batteriretur</a:t>
            </a:r>
            <a:r>
              <a:rPr lang="en-US" sz="1800" dirty="0">
                <a:latin typeface="+mn-lt"/>
              </a:rPr>
              <a:t>. Automobile importers make use of this when handling discarded/defective batteries.</a:t>
            </a:r>
          </a:p>
          <a:p>
            <a:pPr>
              <a:lnSpc>
                <a:spcPct val="100000"/>
              </a:lnSpc>
              <a:buClr>
                <a:srgbClr val="5FC7B5"/>
              </a:buClr>
              <a:buFont typeface="Wingdings" pitchFamily="2" charset="2"/>
              <a:buChar char="§"/>
            </a:pPr>
            <a:r>
              <a:rPr lang="en-US" sz="1800" dirty="0">
                <a:latin typeface="+mn-lt"/>
              </a:rPr>
              <a:t>This system is adapted to the different brands and models.</a:t>
            </a:r>
          </a:p>
          <a:p>
            <a:pPr>
              <a:lnSpc>
                <a:spcPct val="100000"/>
              </a:lnSpc>
              <a:buClr>
                <a:srgbClr val="5FC7B5"/>
              </a:buClr>
              <a:buFont typeface="Wingdings" pitchFamily="2" charset="2"/>
              <a:buChar char="§"/>
            </a:pPr>
            <a:r>
              <a:rPr lang="en-US" sz="1800" dirty="0" err="1">
                <a:latin typeface="+mn-lt"/>
              </a:rPr>
              <a:t>Batteriretur</a:t>
            </a:r>
            <a:r>
              <a:rPr lang="en-US" sz="1800" dirty="0">
                <a:latin typeface="+mn-lt"/>
              </a:rPr>
              <a:t> is rapidly developing and expanding its business, parallel to the market and technical developments.</a:t>
            </a:r>
          </a:p>
          <a:p>
            <a:pPr>
              <a:lnSpc>
                <a:spcPct val="100000"/>
              </a:lnSpc>
              <a:buClr>
                <a:srgbClr val="5FC7B5"/>
              </a:buClr>
              <a:buFont typeface="Wingdings" pitchFamily="2" charset="2"/>
              <a:buChar char="§"/>
            </a:pPr>
            <a:r>
              <a:rPr lang="en-US" sz="1800" dirty="0">
                <a:latin typeface="+mn-lt"/>
              </a:rPr>
              <a:t>From other countries, and from the manufacturers, Norway is being looked at as a “pilot”.</a:t>
            </a:r>
          </a:p>
        </p:txBody>
      </p:sp>
      <p:pic>
        <p:nvPicPr>
          <p:cNvPr id="5" name="Bilde 4" descr="Et bilde som inneholder Skalamodell, ingeniørvitenskap, transport&#10;&#10;Automatisk generert beskrivelse">
            <a:extLst>
              <a:ext uri="{FF2B5EF4-FFF2-40B4-BE49-F238E27FC236}">
                <a16:creationId xmlns:a16="http://schemas.microsoft.com/office/drawing/2014/main" id="{CBB20807-E2BA-531E-1730-8663DF7E2FCA}"/>
              </a:ext>
            </a:extLst>
          </p:cNvPr>
          <p:cNvPicPr>
            <a:picLocks noChangeAspect="1"/>
          </p:cNvPicPr>
          <p:nvPr/>
        </p:nvPicPr>
        <p:blipFill>
          <a:blip r:embed="rId3"/>
          <a:stretch>
            <a:fillRect/>
          </a:stretch>
        </p:blipFill>
        <p:spPr>
          <a:xfrm>
            <a:off x="7094221" y="2709287"/>
            <a:ext cx="4526279" cy="2832918"/>
          </a:xfrm>
          <a:prstGeom prst="rect">
            <a:avLst/>
          </a:prstGeom>
        </p:spPr>
      </p:pic>
    </p:spTree>
    <p:extLst>
      <p:ext uri="{BB962C8B-B14F-4D97-AF65-F5344CB8AC3E}">
        <p14:creationId xmlns:p14="http://schemas.microsoft.com/office/powerpoint/2010/main" val="368782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8B209E01-3003-6453-745F-5C2D705BFE70}"/>
              </a:ext>
            </a:extLst>
          </p:cNvPr>
          <p:cNvSpPr txBox="1">
            <a:spLocks/>
          </p:cNvSpPr>
          <p:nvPr/>
        </p:nvSpPr>
        <p:spPr>
          <a:xfrm>
            <a:off x="603933" y="1988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a:t>The Norwegian Automobile Importers’ Association (BIL) </a:t>
            </a:r>
            <a:r>
              <a:rPr lang="nb-NO" sz="3600" dirty="0" err="1"/>
              <a:t>represents</a:t>
            </a:r>
            <a:r>
              <a:rPr lang="nb-NO" sz="3600" dirty="0"/>
              <a:t> a </a:t>
            </a:r>
            <a:r>
              <a:rPr lang="nb-NO" sz="3600" dirty="0" err="1"/>
              <a:t>large</a:t>
            </a:r>
            <a:r>
              <a:rPr lang="nb-NO" sz="3600" dirty="0"/>
              <a:t> </a:t>
            </a:r>
            <a:r>
              <a:rPr lang="nb-NO" sz="3600" dirty="0" err="1"/>
              <a:t>economic</a:t>
            </a:r>
            <a:r>
              <a:rPr lang="nb-NO" sz="3600" dirty="0"/>
              <a:t> </a:t>
            </a:r>
            <a:r>
              <a:rPr lang="nb-NO" sz="3600" dirty="0" err="1"/>
              <a:t>significance</a:t>
            </a:r>
            <a:endParaRPr lang="nb-NO" sz="3600" dirty="0"/>
          </a:p>
        </p:txBody>
      </p:sp>
      <p:pic>
        <p:nvPicPr>
          <p:cNvPr id="7" name="Plassholder for innhold 3">
            <a:extLst>
              <a:ext uri="{FF2B5EF4-FFF2-40B4-BE49-F238E27FC236}">
                <a16:creationId xmlns:a16="http://schemas.microsoft.com/office/drawing/2014/main" id="{6D5A6009-4547-E86C-5DC2-A4056872CB1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2402" y="1596593"/>
            <a:ext cx="10755385" cy="4040809"/>
          </a:xfrm>
          <a:prstGeom prst="rect">
            <a:avLst/>
          </a:prstGeom>
        </p:spPr>
      </p:pic>
      <p:sp>
        <p:nvSpPr>
          <p:cNvPr id="8" name="Rektangel 7">
            <a:extLst>
              <a:ext uri="{FF2B5EF4-FFF2-40B4-BE49-F238E27FC236}">
                <a16:creationId xmlns:a16="http://schemas.microsoft.com/office/drawing/2014/main" id="{EDC06544-F878-BFBD-9E30-E08F2386D486}"/>
              </a:ext>
            </a:extLst>
          </p:cNvPr>
          <p:cNvSpPr/>
          <p:nvPr/>
        </p:nvSpPr>
        <p:spPr bwMode="auto">
          <a:xfrm>
            <a:off x="5506190" y="1596593"/>
            <a:ext cx="6043154" cy="4040809"/>
          </a:xfrm>
          <a:prstGeom prst="rect">
            <a:avLst/>
          </a:prstGeom>
          <a:gradFill flip="none" rotWithShape="1">
            <a:gsLst>
              <a:gs pos="32000">
                <a:srgbClr val="07141D">
                  <a:alpha val="80000"/>
                </a:srgbClr>
              </a:gs>
              <a:gs pos="0">
                <a:schemeClr val="tx1"/>
              </a:gs>
              <a:gs pos="61000">
                <a:srgbClr val="0B212F">
                  <a:alpha val="70000"/>
                </a:srgbClr>
              </a:gs>
              <a:gs pos="80000">
                <a:srgbClr val="0E2C3E">
                  <a:alpha val="28000"/>
                </a:srgbClr>
              </a:gs>
              <a:gs pos="100000">
                <a:schemeClr val="accent3">
                  <a:lumMod val="50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p>
        </p:txBody>
      </p:sp>
      <p:sp>
        <p:nvSpPr>
          <p:cNvPr id="9" name="Rektangel 8">
            <a:extLst>
              <a:ext uri="{FF2B5EF4-FFF2-40B4-BE49-F238E27FC236}">
                <a16:creationId xmlns:a16="http://schemas.microsoft.com/office/drawing/2014/main" id="{95F9DC41-2DE8-6DDF-9DCF-64B8AFB9AC39}"/>
              </a:ext>
            </a:extLst>
          </p:cNvPr>
          <p:cNvSpPr/>
          <p:nvPr/>
        </p:nvSpPr>
        <p:spPr bwMode="auto">
          <a:xfrm>
            <a:off x="7811905" y="3626574"/>
            <a:ext cx="3170699" cy="7610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800" b="1" dirty="0">
                <a:solidFill>
                  <a:schemeClr val="bg1"/>
                </a:solidFill>
                <a:ea typeface="Arial" charset="0"/>
                <a:cs typeface="Arial" charset="0"/>
              </a:rPr>
              <a:t> Appr € 20 </a:t>
            </a:r>
            <a:r>
              <a:rPr lang="en-GB" sz="1800" b="1" dirty="0">
                <a:solidFill>
                  <a:schemeClr val="bg1"/>
                </a:solidFill>
                <a:ea typeface="Arial" charset="0"/>
                <a:cs typeface="Arial" charset="0"/>
              </a:rPr>
              <a:t>bn.</a:t>
            </a:r>
          </a:p>
          <a:p>
            <a:pPr algn="ctr"/>
            <a:r>
              <a:rPr lang="en-GB" sz="1600" dirty="0">
                <a:solidFill>
                  <a:schemeClr val="bg1"/>
                </a:solidFill>
                <a:ea typeface="Arial" charset="0"/>
                <a:cs typeface="Arial" charset="0"/>
              </a:rPr>
              <a:t>Member turnover</a:t>
            </a:r>
          </a:p>
        </p:txBody>
      </p:sp>
      <p:sp>
        <p:nvSpPr>
          <p:cNvPr id="10" name="Rektangel 9">
            <a:extLst>
              <a:ext uri="{FF2B5EF4-FFF2-40B4-BE49-F238E27FC236}">
                <a16:creationId xmlns:a16="http://schemas.microsoft.com/office/drawing/2014/main" id="{196E58E7-935E-6D13-3B40-F7DD5640B465}"/>
              </a:ext>
            </a:extLst>
          </p:cNvPr>
          <p:cNvSpPr/>
          <p:nvPr/>
        </p:nvSpPr>
        <p:spPr bwMode="auto">
          <a:xfrm>
            <a:off x="7811904" y="4508926"/>
            <a:ext cx="3170699" cy="82307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800" b="1" dirty="0">
                <a:solidFill>
                  <a:schemeClr val="bg1"/>
                </a:solidFill>
                <a:ea typeface="Arial" charset="0"/>
                <a:cs typeface="Arial" charset="0"/>
              </a:rPr>
              <a:t> Appr 50,000 </a:t>
            </a:r>
          </a:p>
          <a:p>
            <a:pPr algn="ctr"/>
            <a:r>
              <a:rPr lang="en-GB" sz="1600" dirty="0">
                <a:solidFill>
                  <a:schemeClr val="bg1"/>
                </a:solidFill>
                <a:ea typeface="Arial" charset="0"/>
                <a:cs typeface="Arial" charset="0"/>
              </a:rPr>
              <a:t>Member employees</a:t>
            </a:r>
          </a:p>
        </p:txBody>
      </p:sp>
      <p:sp>
        <p:nvSpPr>
          <p:cNvPr id="11" name="Rektangel 10">
            <a:extLst>
              <a:ext uri="{FF2B5EF4-FFF2-40B4-BE49-F238E27FC236}">
                <a16:creationId xmlns:a16="http://schemas.microsoft.com/office/drawing/2014/main" id="{B7E8A016-2DED-2AC9-C0B3-76F5C138F75E}"/>
              </a:ext>
            </a:extLst>
          </p:cNvPr>
          <p:cNvSpPr/>
          <p:nvPr/>
        </p:nvSpPr>
        <p:spPr bwMode="auto">
          <a:xfrm>
            <a:off x="7811906" y="1861868"/>
            <a:ext cx="3170699" cy="7610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800" b="1" dirty="0">
                <a:solidFill>
                  <a:schemeClr val="bg1"/>
                </a:solidFill>
                <a:ea typeface="Arial" charset="0"/>
                <a:cs typeface="Arial" charset="0"/>
              </a:rPr>
              <a:t>26</a:t>
            </a:r>
            <a:endParaRPr lang="en-GB" sz="1800" b="1" dirty="0">
              <a:solidFill>
                <a:schemeClr val="bg1"/>
              </a:solidFill>
              <a:ea typeface="Arial" charset="0"/>
              <a:cs typeface="Arial" charset="0"/>
            </a:endParaRPr>
          </a:p>
          <a:p>
            <a:pPr algn="ctr"/>
            <a:r>
              <a:rPr lang="en-GB" sz="1600" dirty="0">
                <a:solidFill>
                  <a:schemeClr val="bg1"/>
                </a:solidFill>
                <a:ea typeface="Arial" charset="0"/>
                <a:cs typeface="Arial" charset="0"/>
              </a:rPr>
              <a:t>Members</a:t>
            </a:r>
          </a:p>
        </p:txBody>
      </p:sp>
      <p:sp>
        <p:nvSpPr>
          <p:cNvPr id="12" name="Rektangel 11">
            <a:extLst>
              <a:ext uri="{FF2B5EF4-FFF2-40B4-BE49-F238E27FC236}">
                <a16:creationId xmlns:a16="http://schemas.microsoft.com/office/drawing/2014/main" id="{9D729970-3F4A-DE79-5C2A-4CCFA1412163}"/>
              </a:ext>
            </a:extLst>
          </p:cNvPr>
          <p:cNvSpPr/>
          <p:nvPr/>
        </p:nvSpPr>
        <p:spPr bwMode="auto">
          <a:xfrm>
            <a:off x="7813725" y="2744221"/>
            <a:ext cx="3170699" cy="7610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800" b="1" dirty="0">
                <a:solidFill>
                  <a:schemeClr val="bg1"/>
                </a:solidFill>
                <a:ea typeface="Arial" charset="0"/>
                <a:cs typeface="Arial" charset="0"/>
              </a:rPr>
              <a:t>Appr 900</a:t>
            </a:r>
            <a:endParaRPr lang="en-GB" sz="1800" b="1" dirty="0">
              <a:solidFill>
                <a:schemeClr val="bg1"/>
              </a:solidFill>
              <a:ea typeface="Arial" charset="0"/>
              <a:cs typeface="Arial" charset="0"/>
            </a:endParaRPr>
          </a:p>
          <a:p>
            <a:pPr algn="ctr"/>
            <a:r>
              <a:rPr lang="en-GB" sz="1600" dirty="0">
                <a:solidFill>
                  <a:schemeClr val="bg1"/>
                </a:solidFill>
                <a:ea typeface="Arial" charset="0"/>
                <a:cs typeface="Arial" charset="0"/>
              </a:rPr>
              <a:t>Dealers</a:t>
            </a:r>
          </a:p>
        </p:txBody>
      </p:sp>
    </p:spTree>
    <p:extLst>
      <p:ext uri="{BB962C8B-B14F-4D97-AF65-F5344CB8AC3E}">
        <p14:creationId xmlns:p14="http://schemas.microsoft.com/office/powerpoint/2010/main" val="1578723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DFE5AA-1B94-04A1-E480-152F69D2F092}"/>
              </a:ext>
            </a:extLst>
          </p:cNvPr>
          <p:cNvSpPr txBox="1">
            <a:spLocks/>
          </p:cNvSpPr>
          <p:nvPr/>
        </p:nvSpPr>
        <p:spPr>
          <a:xfrm>
            <a:off x="586490" y="295925"/>
            <a:ext cx="10515600" cy="1325563"/>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err="1"/>
              <a:t>Boosting</a:t>
            </a:r>
            <a:r>
              <a:rPr lang="nb-NO" sz="3600" dirty="0"/>
              <a:t> </a:t>
            </a:r>
            <a:r>
              <a:rPr lang="nb-NO" sz="3600" dirty="0" err="1"/>
              <a:t>the</a:t>
            </a:r>
            <a:r>
              <a:rPr lang="nb-NO" sz="3600" dirty="0"/>
              <a:t> </a:t>
            </a:r>
            <a:r>
              <a:rPr lang="nb-NO" sz="3600" dirty="0" err="1"/>
              <a:t>car</a:t>
            </a:r>
            <a:r>
              <a:rPr lang="nb-NO" sz="3600" dirty="0"/>
              <a:t> </a:t>
            </a:r>
            <a:r>
              <a:rPr lang="nb-NO" sz="3600" dirty="0" err="1"/>
              <a:t>mechanic</a:t>
            </a:r>
            <a:r>
              <a:rPr lang="nb-NO" sz="3600" dirty="0"/>
              <a:t> trade</a:t>
            </a:r>
          </a:p>
        </p:txBody>
      </p:sp>
      <p:sp>
        <p:nvSpPr>
          <p:cNvPr id="4" name="Plassholder for innhold 2">
            <a:extLst>
              <a:ext uri="{FF2B5EF4-FFF2-40B4-BE49-F238E27FC236}">
                <a16:creationId xmlns:a16="http://schemas.microsoft.com/office/drawing/2014/main" id="{F4033E36-4B5D-CAD5-5432-462ECF920081}"/>
              </a:ext>
            </a:extLst>
          </p:cNvPr>
          <p:cNvSpPr txBox="1">
            <a:spLocks/>
          </p:cNvSpPr>
          <p:nvPr/>
        </p:nvSpPr>
        <p:spPr>
          <a:xfrm>
            <a:off x="571500" y="1650955"/>
            <a:ext cx="6743700" cy="4748980"/>
          </a:xfrm>
          <a:prstGeom prst="rect">
            <a:avLst/>
          </a:prstGeom>
        </p:spPr>
        <p:txBody>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spcBef>
                <a:spcPct val="0"/>
              </a:spcBef>
              <a:buClr>
                <a:srgbClr val="5FC7B5"/>
              </a:buClr>
              <a:buFont typeface="Wingdings" pitchFamily="2" charset="2"/>
              <a:buChar char="§"/>
            </a:pPr>
            <a:r>
              <a:rPr lang="en-US" altLang="nb-NO" sz="1800" dirty="0">
                <a:latin typeface="+mn-lt"/>
                <a:ea typeface="Calibri" panose="020F0502020204030204" pitchFamily="34" charset="0"/>
                <a:cs typeface="Arial" panose="020B0604020202020204" pitchFamily="34" charset="0"/>
              </a:rPr>
              <a:t>BIL takes part in efforts to boost the image and reputation of the car mechanic trade and professions. </a:t>
            </a:r>
          </a:p>
          <a:p>
            <a:pPr eaLnBrk="0" hangingPunct="0">
              <a:lnSpc>
                <a:spcPct val="100000"/>
              </a:lnSpc>
              <a:spcBef>
                <a:spcPct val="0"/>
              </a:spcBef>
              <a:buClr>
                <a:srgbClr val="5FC7B5"/>
              </a:buClr>
              <a:buFont typeface="Wingdings" pitchFamily="2" charset="2"/>
              <a:buChar char="§"/>
            </a:pPr>
            <a:endParaRPr lang="en-US" altLang="nb-NO" sz="1000" dirty="0">
              <a:latin typeface="+mn-lt"/>
              <a:ea typeface="Calibri" panose="020F0502020204030204" pitchFamily="34" charset="0"/>
              <a:cs typeface="Arial" panose="020B0604020202020204" pitchFamily="34" charset="0"/>
            </a:endParaRPr>
          </a:p>
          <a:p>
            <a:pPr eaLnBrk="0" hangingPunct="0">
              <a:lnSpc>
                <a:spcPct val="100000"/>
              </a:lnSpc>
              <a:spcBef>
                <a:spcPct val="0"/>
              </a:spcBef>
              <a:buClr>
                <a:srgbClr val="5FC7B5"/>
              </a:buClr>
              <a:buFont typeface="Wingdings" pitchFamily="2" charset="2"/>
              <a:buChar char="§"/>
            </a:pPr>
            <a:r>
              <a:rPr lang="en-US" altLang="nb-NO" sz="1800" dirty="0">
                <a:latin typeface="+mn-lt"/>
                <a:ea typeface="Calibri" panose="020F0502020204030204" pitchFamily="34" charset="0"/>
                <a:cs typeface="Arial" panose="020B0604020202020204" pitchFamily="34" charset="0"/>
              </a:rPr>
              <a:t>Important to ensure that new recruits are motivated and qualified.</a:t>
            </a:r>
          </a:p>
          <a:p>
            <a:pPr eaLnBrk="0" hangingPunct="0">
              <a:lnSpc>
                <a:spcPct val="100000"/>
              </a:lnSpc>
              <a:spcBef>
                <a:spcPct val="0"/>
              </a:spcBef>
              <a:buClr>
                <a:srgbClr val="5FC7B5"/>
              </a:buClr>
              <a:buFont typeface="Wingdings" pitchFamily="2" charset="2"/>
              <a:buChar char="§"/>
            </a:pPr>
            <a:endParaRPr lang="en-US" altLang="nb-NO" sz="1000" dirty="0">
              <a:latin typeface="+mn-lt"/>
              <a:ea typeface="Calibri" panose="020F0502020204030204" pitchFamily="34" charset="0"/>
              <a:cs typeface="Arial" panose="020B0604020202020204" pitchFamily="34" charset="0"/>
            </a:endParaRPr>
          </a:p>
          <a:p>
            <a:pPr eaLnBrk="0" hangingPunct="0">
              <a:lnSpc>
                <a:spcPct val="100000"/>
              </a:lnSpc>
              <a:spcBef>
                <a:spcPct val="0"/>
              </a:spcBef>
              <a:buClr>
                <a:srgbClr val="5FC7B5"/>
              </a:buClr>
              <a:buFont typeface="Wingdings" pitchFamily="2" charset="2"/>
              <a:buChar char="§"/>
            </a:pPr>
            <a:r>
              <a:rPr lang="en-US" altLang="nb-NO" sz="1800" dirty="0">
                <a:latin typeface="+mn-lt"/>
                <a:ea typeface="Calibri" panose="020F0502020204030204" pitchFamily="34" charset="0"/>
                <a:cs typeface="Arial" panose="020B0604020202020204" pitchFamily="34" charset="0"/>
              </a:rPr>
              <a:t>This is a partnership with the Norwegian Motor Trade Association, its regional education offices and regional educational authorities, among others. </a:t>
            </a:r>
          </a:p>
          <a:p>
            <a:pPr eaLnBrk="0" hangingPunct="0">
              <a:lnSpc>
                <a:spcPct val="100000"/>
              </a:lnSpc>
              <a:spcBef>
                <a:spcPct val="0"/>
              </a:spcBef>
              <a:buClr>
                <a:srgbClr val="5FC7B5"/>
              </a:buClr>
              <a:buFont typeface="Wingdings" pitchFamily="2" charset="2"/>
              <a:buChar char="§"/>
            </a:pPr>
            <a:endParaRPr lang="en-US" altLang="nb-NO" sz="1000" dirty="0">
              <a:latin typeface="+mn-lt"/>
              <a:ea typeface="Calibri" panose="020F0502020204030204" pitchFamily="34" charset="0"/>
              <a:cs typeface="Arial" panose="020B0604020202020204" pitchFamily="34" charset="0"/>
            </a:endParaRPr>
          </a:p>
          <a:p>
            <a:pPr eaLnBrk="0" hangingPunct="0">
              <a:lnSpc>
                <a:spcPct val="100000"/>
              </a:lnSpc>
              <a:spcBef>
                <a:spcPct val="0"/>
              </a:spcBef>
              <a:buClr>
                <a:srgbClr val="5FC7B5"/>
              </a:buClr>
              <a:buFont typeface="Wingdings" pitchFamily="2" charset="2"/>
              <a:buChar char="§"/>
            </a:pPr>
            <a:r>
              <a:rPr lang="en-US" altLang="nb-NO" sz="1800" dirty="0">
                <a:latin typeface="+mn-lt"/>
                <a:ea typeface="Calibri" panose="020F0502020204030204" pitchFamily="34" charset="0"/>
                <a:cs typeface="Arial" panose="020B0604020202020204" pitchFamily="34" charset="0"/>
              </a:rPr>
              <a:t>To become a car mechanic, you spend two years in professional school (high school level), then two years as apprentice in a certified workshop. The Government contributes in the form of regular apprenticeship grants to the participating enterprises. </a:t>
            </a:r>
          </a:p>
          <a:p>
            <a:pPr eaLnBrk="0" hangingPunct="0">
              <a:lnSpc>
                <a:spcPct val="100000"/>
              </a:lnSpc>
              <a:spcBef>
                <a:spcPct val="0"/>
              </a:spcBef>
              <a:buClr>
                <a:srgbClr val="5FC7B5"/>
              </a:buClr>
              <a:buFont typeface="Wingdings" pitchFamily="2" charset="2"/>
              <a:buChar char="§"/>
            </a:pPr>
            <a:endParaRPr lang="en-US" altLang="nb-NO" sz="1000" dirty="0">
              <a:latin typeface="+mn-lt"/>
              <a:ea typeface="Calibri" panose="020F0502020204030204" pitchFamily="34" charset="0"/>
              <a:cs typeface="Arial" panose="020B0604020202020204" pitchFamily="34" charset="0"/>
            </a:endParaRPr>
          </a:p>
          <a:p>
            <a:pPr eaLnBrk="0" hangingPunct="0">
              <a:lnSpc>
                <a:spcPct val="100000"/>
              </a:lnSpc>
              <a:spcBef>
                <a:spcPct val="0"/>
              </a:spcBef>
              <a:buClr>
                <a:srgbClr val="5FC7B5"/>
              </a:buClr>
              <a:buFont typeface="Wingdings" pitchFamily="2" charset="2"/>
              <a:buChar char="§"/>
            </a:pPr>
            <a:r>
              <a:rPr lang="en-US" altLang="nb-NO" sz="1800" dirty="0">
                <a:latin typeface="+mn-lt"/>
                <a:ea typeface="Calibri" panose="020F0502020204030204" pitchFamily="34" charset="0"/>
                <a:cs typeface="Arial" panose="020B0604020202020204" pitchFamily="34" charset="0"/>
              </a:rPr>
              <a:t>Our associations conduct several activities to boost the knowledge and the attractiveness of our professions.</a:t>
            </a:r>
          </a:p>
        </p:txBody>
      </p:sp>
      <p:pic>
        <p:nvPicPr>
          <p:cNvPr id="6" name="Bilde 5" descr="Et bilde som inneholder person, klær, Tekniker, gul&#10;&#10;Automatisk generert beskrivelse">
            <a:extLst>
              <a:ext uri="{FF2B5EF4-FFF2-40B4-BE49-F238E27FC236}">
                <a16:creationId xmlns:a16="http://schemas.microsoft.com/office/drawing/2014/main" id="{C3D60478-011E-C95D-B69E-C3FB1A9C42C7}"/>
              </a:ext>
            </a:extLst>
          </p:cNvPr>
          <p:cNvPicPr>
            <a:picLocks noChangeAspect="1"/>
          </p:cNvPicPr>
          <p:nvPr/>
        </p:nvPicPr>
        <p:blipFill>
          <a:blip r:embed="rId2"/>
          <a:stretch>
            <a:fillRect/>
          </a:stretch>
        </p:blipFill>
        <p:spPr>
          <a:xfrm>
            <a:off x="7891202" y="3045733"/>
            <a:ext cx="3729298" cy="2487661"/>
          </a:xfrm>
          <a:prstGeom prst="rect">
            <a:avLst/>
          </a:prstGeom>
        </p:spPr>
      </p:pic>
    </p:spTree>
    <p:extLst>
      <p:ext uri="{BB962C8B-B14F-4D97-AF65-F5344CB8AC3E}">
        <p14:creationId xmlns:p14="http://schemas.microsoft.com/office/powerpoint/2010/main" val="140079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9695457-C711-1BF2-46EF-AFCDC83F57E7}"/>
              </a:ext>
            </a:extLst>
          </p:cNvPr>
          <p:cNvSpPr txBox="1"/>
          <p:nvPr/>
        </p:nvSpPr>
        <p:spPr>
          <a:xfrm>
            <a:off x="1265613" y="3000725"/>
            <a:ext cx="6105698" cy="1077218"/>
          </a:xfrm>
          <a:prstGeom prst="rect">
            <a:avLst/>
          </a:prstGeom>
          <a:noFill/>
        </p:spPr>
        <p:txBody>
          <a:bodyPr wrap="square">
            <a:spAutoFit/>
          </a:bodyPr>
          <a:lstStyle/>
          <a:p>
            <a:r>
              <a:rPr lang="nb-NO" dirty="0">
                <a:solidFill>
                  <a:schemeClr val="bg1"/>
                </a:solidFill>
                <a:effectLst/>
              </a:rPr>
              <a:t>THE NORWEGIAN AUTOMOBILE IMPORTERS’ ASSOCIATION</a:t>
            </a:r>
          </a:p>
          <a:p>
            <a:br>
              <a:rPr lang="nb-NO" dirty="0">
                <a:solidFill>
                  <a:schemeClr val="bg1"/>
                </a:solidFill>
                <a:effectLst/>
              </a:rPr>
            </a:br>
            <a:r>
              <a:rPr lang="nb-NO" sz="1400" dirty="0">
                <a:solidFill>
                  <a:schemeClr val="bg1"/>
                </a:solidFill>
                <a:effectLst/>
              </a:rPr>
              <a:t>Telefon: 22 64 64 55</a:t>
            </a:r>
            <a:br>
              <a:rPr lang="nb-NO" dirty="0">
                <a:solidFill>
                  <a:schemeClr val="bg1"/>
                </a:solidFill>
                <a:effectLst/>
              </a:rPr>
            </a:br>
            <a:r>
              <a:rPr lang="nb-NO" sz="1400" dirty="0" err="1">
                <a:solidFill>
                  <a:schemeClr val="bg1"/>
                </a:solidFill>
                <a:effectLst/>
              </a:rPr>
              <a:t>www.bilimportorene.no</a:t>
            </a:r>
            <a:endParaRPr lang="nb-NO" sz="1400" dirty="0">
              <a:solidFill>
                <a:schemeClr val="bg1"/>
              </a:solidFill>
              <a:effectLst/>
            </a:endParaRPr>
          </a:p>
        </p:txBody>
      </p:sp>
    </p:spTree>
    <p:extLst>
      <p:ext uri="{BB962C8B-B14F-4D97-AF65-F5344CB8AC3E}">
        <p14:creationId xmlns:p14="http://schemas.microsoft.com/office/powerpoint/2010/main" val="139012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AC5971-FE8D-8049-8A03-F1EB4AA2C7E8}"/>
              </a:ext>
            </a:extLst>
          </p:cNvPr>
          <p:cNvSpPr>
            <a:spLocks noGrp="1"/>
          </p:cNvSpPr>
          <p:nvPr>
            <p:ph type="title"/>
          </p:nvPr>
        </p:nvSpPr>
        <p:spPr>
          <a:xfrm>
            <a:off x="584268" y="309837"/>
            <a:ext cx="10512424" cy="1472207"/>
          </a:xfrm>
        </p:spPr>
        <p:txBody>
          <a:bodyPr anchor="t">
            <a:normAutofit/>
          </a:bodyPr>
          <a:lstStyle/>
          <a:p>
            <a:r>
              <a:rPr lang="nb-NO" sz="3600" dirty="0" err="1"/>
              <a:t>BIL’s</a:t>
            </a:r>
            <a:r>
              <a:rPr lang="nb-NO" sz="3600" dirty="0"/>
              <a:t> </a:t>
            </a:r>
            <a:r>
              <a:rPr lang="nb-NO" sz="3600" dirty="0" err="1"/>
              <a:t>key</a:t>
            </a:r>
            <a:r>
              <a:rPr lang="nb-NO" sz="3600" dirty="0"/>
              <a:t> areas</a:t>
            </a:r>
          </a:p>
        </p:txBody>
      </p:sp>
      <p:sp>
        <p:nvSpPr>
          <p:cNvPr id="5" name="Rektangel 4">
            <a:extLst>
              <a:ext uri="{FF2B5EF4-FFF2-40B4-BE49-F238E27FC236}">
                <a16:creationId xmlns:a16="http://schemas.microsoft.com/office/drawing/2014/main" id="{9F38BC52-4D3F-E99B-91F6-E9A4FDD6A379}"/>
              </a:ext>
            </a:extLst>
          </p:cNvPr>
          <p:cNvSpPr/>
          <p:nvPr/>
        </p:nvSpPr>
        <p:spPr bwMode="auto">
          <a:xfrm>
            <a:off x="667944" y="2999624"/>
            <a:ext cx="3484800"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Public affairs – fiscal and regulatory</a:t>
            </a:r>
            <a:endParaRPr lang="en-GB" altLang="nb-NO" sz="1400" b="1" kern="0" baseline="30000" dirty="0">
              <a:solidFill>
                <a:schemeClr val="bg1"/>
              </a:solidFill>
              <a:ea typeface="Arial" charset="0"/>
              <a:cs typeface="Arial" charset="0"/>
            </a:endParaRPr>
          </a:p>
        </p:txBody>
      </p:sp>
      <p:sp>
        <p:nvSpPr>
          <p:cNvPr id="6" name="Rektangel 5">
            <a:extLst>
              <a:ext uri="{FF2B5EF4-FFF2-40B4-BE49-F238E27FC236}">
                <a16:creationId xmlns:a16="http://schemas.microsoft.com/office/drawing/2014/main" id="{20828BA4-D2C7-0769-6ABA-573A05BF984E}"/>
              </a:ext>
            </a:extLst>
          </p:cNvPr>
          <p:cNvSpPr/>
          <p:nvPr/>
        </p:nvSpPr>
        <p:spPr bwMode="auto">
          <a:xfrm>
            <a:off x="4483530" y="5241379"/>
            <a:ext cx="3476172"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Recruiting / diversity</a:t>
            </a:r>
            <a:endParaRPr lang="en-GB" altLang="nb-NO" sz="1600" b="1" kern="0" baseline="30000" dirty="0">
              <a:solidFill>
                <a:schemeClr val="bg1"/>
              </a:solidFill>
              <a:ea typeface="Arial" charset="0"/>
              <a:cs typeface="Arial" charset="0"/>
            </a:endParaRPr>
          </a:p>
        </p:txBody>
      </p:sp>
      <p:sp>
        <p:nvSpPr>
          <p:cNvPr id="7" name="Rektangel 6">
            <a:extLst>
              <a:ext uri="{FF2B5EF4-FFF2-40B4-BE49-F238E27FC236}">
                <a16:creationId xmlns:a16="http://schemas.microsoft.com/office/drawing/2014/main" id="{32262C55-D633-7B95-1235-CDE02DD23E35}"/>
              </a:ext>
            </a:extLst>
          </p:cNvPr>
          <p:cNvSpPr/>
          <p:nvPr/>
        </p:nvSpPr>
        <p:spPr bwMode="auto">
          <a:xfrm>
            <a:off x="4480304" y="3574141"/>
            <a:ext cx="3482913" cy="1626342"/>
          </a:xfrm>
          <a:prstGeom prst="rect">
            <a:avLst/>
          </a:prstGeom>
          <a:blipFill>
            <a:blip r:embed="rId2" cstate="screen">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400" dirty="0">
              <a:solidFill>
                <a:schemeClr val="accent1">
                  <a:lumMod val="25000"/>
                </a:schemeClr>
              </a:solidFill>
              <a:latin typeface="Arial" charset="0"/>
              <a:ea typeface="Arial" charset="0"/>
              <a:cs typeface="Arial" charset="0"/>
            </a:endParaRPr>
          </a:p>
        </p:txBody>
      </p:sp>
      <p:sp>
        <p:nvSpPr>
          <p:cNvPr id="8" name="Rektangel 7">
            <a:extLst>
              <a:ext uri="{FF2B5EF4-FFF2-40B4-BE49-F238E27FC236}">
                <a16:creationId xmlns:a16="http://schemas.microsoft.com/office/drawing/2014/main" id="{6448A2E6-BC83-FC02-F942-115DD3548AF2}"/>
              </a:ext>
            </a:extLst>
          </p:cNvPr>
          <p:cNvSpPr/>
          <p:nvPr/>
        </p:nvSpPr>
        <p:spPr bwMode="auto">
          <a:xfrm>
            <a:off x="8296291" y="5247102"/>
            <a:ext cx="3484800"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Recycling</a:t>
            </a:r>
            <a:endParaRPr lang="en-GB" altLang="nb-NO" sz="1400" b="1" kern="0" baseline="30000" dirty="0">
              <a:solidFill>
                <a:schemeClr val="bg1"/>
              </a:solidFill>
              <a:ea typeface="Arial" charset="0"/>
              <a:cs typeface="Arial" charset="0"/>
            </a:endParaRPr>
          </a:p>
        </p:txBody>
      </p:sp>
      <p:sp>
        <p:nvSpPr>
          <p:cNvPr id="9" name="Rektangel 8">
            <a:extLst>
              <a:ext uri="{FF2B5EF4-FFF2-40B4-BE49-F238E27FC236}">
                <a16:creationId xmlns:a16="http://schemas.microsoft.com/office/drawing/2014/main" id="{5FD93DE7-47B6-6436-91C1-5F7BB0D4416A}"/>
              </a:ext>
            </a:extLst>
          </p:cNvPr>
          <p:cNvSpPr/>
          <p:nvPr/>
        </p:nvSpPr>
        <p:spPr bwMode="auto">
          <a:xfrm>
            <a:off x="8292498" y="3572307"/>
            <a:ext cx="3483645" cy="1626342"/>
          </a:xfrm>
          <a:prstGeom prst="rect">
            <a:avLst/>
          </a:prstGeom>
          <a:blipFill>
            <a:blip r:embed="rId3" cstate="screen">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216000" numCol="1" spcCol="0" rtlCol="0" fromWordArt="0" anchor="ctr" anchorCtr="0" forceAA="0" compatLnSpc="1">
            <a:prstTxWarp prst="textNoShape">
              <a:avLst/>
            </a:prstTxWarp>
            <a:noAutofit/>
          </a:bodyPr>
          <a:lstStyle/>
          <a:p>
            <a:pPr algn="ctr"/>
            <a:endParaRPr lang="en-GB" sz="1400" dirty="0">
              <a:solidFill>
                <a:schemeClr val="accent1">
                  <a:lumMod val="25000"/>
                </a:schemeClr>
              </a:solidFill>
              <a:latin typeface="Arial" charset="0"/>
              <a:ea typeface="Arial" charset="0"/>
              <a:cs typeface="Arial" charset="0"/>
            </a:endParaRPr>
          </a:p>
        </p:txBody>
      </p:sp>
      <p:pic>
        <p:nvPicPr>
          <p:cNvPr id="10" name="Bilde 9">
            <a:extLst>
              <a:ext uri="{FF2B5EF4-FFF2-40B4-BE49-F238E27FC236}">
                <a16:creationId xmlns:a16="http://schemas.microsoft.com/office/drawing/2014/main" id="{02CA1062-0ECE-F56A-F468-A78E8E309F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7395" y="1342988"/>
            <a:ext cx="3484800" cy="1617782"/>
          </a:xfrm>
          <a:prstGeom prst="rect">
            <a:avLst/>
          </a:prstGeom>
          <a:ln w="6350">
            <a:noFill/>
          </a:ln>
        </p:spPr>
      </p:pic>
      <p:sp>
        <p:nvSpPr>
          <p:cNvPr id="11" name="Rektangel 10">
            <a:extLst>
              <a:ext uri="{FF2B5EF4-FFF2-40B4-BE49-F238E27FC236}">
                <a16:creationId xmlns:a16="http://schemas.microsoft.com/office/drawing/2014/main" id="{F24BAFAE-43DA-3DCA-0DC2-58D2C194883D}"/>
              </a:ext>
            </a:extLst>
          </p:cNvPr>
          <p:cNvSpPr/>
          <p:nvPr/>
        </p:nvSpPr>
        <p:spPr bwMode="auto">
          <a:xfrm>
            <a:off x="4480304" y="2997054"/>
            <a:ext cx="3476172"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The automobile’s place in Society</a:t>
            </a:r>
          </a:p>
        </p:txBody>
      </p:sp>
      <p:sp>
        <p:nvSpPr>
          <p:cNvPr id="12" name="Rektangel 11">
            <a:extLst>
              <a:ext uri="{FF2B5EF4-FFF2-40B4-BE49-F238E27FC236}">
                <a16:creationId xmlns:a16="http://schemas.microsoft.com/office/drawing/2014/main" id="{D0386558-680F-BB53-5039-52202D83D46E}"/>
              </a:ext>
            </a:extLst>
          </p:cNvPr>
          <p:cNvSpPr/>
          <p:nvPr/>
        </p:nvSpPr>
        <p:spPr bwMode="auto">
          <a:xfrm>
            <a:off x="8299971" y="2996892"/>
            <a:ext cx="3476172"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Achieving the climate goals in 2030</a:t>
            </a:r>
          </a:p>
        </p:txBody>
      </p:sp>
      <p:sp>
        <p:nvSpPr>
          <p:cNvPr id="13" name="Rektangel 12">
            <a:extLst>
              <a:ext uri="{FF2B5EF4-FFF2-40B4-BE49-F238E27FC236}">
                <a16:creationId xmlns:a16="http://schemas.microsoft.com/office/drawing/2014/main" id="{B1738477-030E-C993-E40A-3B8B3A5060A2}"/>
              </a:ext>
            </a:extLst>
          </p:cNvPr>
          <p:cNvSpPr/>
          <p:nvPr/>
        </p:nvSpPr>
        <p:spPr bwMode="auto">
          <a:xfrm>
            <a:off x="675139" y="5241378"/>
            <a:ext cx="3484800" cy="39115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en-GB" altLang="nb-NO" sz="1400" b="1" kern="0" dirty="0">
                <a:solidFill>
                  <a:schemeClr val="bg1"/>
                </a:solidFill>
                <a:ea typeface="Arial" charset="0"/>
                <a:cs typeface="Arial" charset="0"/>
              </a:rPr>
              <a:t>New automobile market</a:t>
            </a:r>
          </a:p>
        </p:txBody>
      </p:sp>
      <p:pic>
        <p:nvPicPr>
          <p:cNvPr id="14" name="Bilde 13">
            <a:extLst>
              <a:ext uri="{FF2B5EF4-FFF2-40B4-BE49-F238E27FC236}">
                <a16:creationId xmlns:a16="http://schemas.microsoft.com/office/drawing/2014/main" id="{593E7956-3FE1-5DF1-B5A6-FB932F332309}"/>
              </a:ext>
            </a:extLst>
          </p:cNvPr>
          <p:cNvPicPr>
            <a:picLocks noChangeAspect="1"/>
          </p:cNvPicPr>
          <p:nvPr/>
        </p:nvPicPr>
        <p:blipFill rotWithShape="1">
          <a:blip r:embed="rId5"/>
          <a:srcRect r="2317"/>
          <a:stretch/>
        </p:blipFill>
        <p:spPr>
          <a:xfrm>
            <a:off x="675138" y="3575521"/>
            <a:ext cx="3484800" cy="1634966"/>
          </a:xfrm>
          <a:prstGeom prst="rect">
            <a:avLst/>
          </a:prstGeom>
        </p:spPr>
      </p:pic>
      <p:pic>
        <p:nvPicPr>
          <p:cNvPr id="15" name="Bilde 14">
            <a:extLst>
              <a:ext uri="{FF2B5EF4-FFF2-40B4-BE49-F238E27FC236}">
                <a16:creationId xmlns:a16="http://schemas.microsoft.com/office/drawing/2014/main" id="{F7B5CB10-65D4-E553-7CDF-119E1DC54EA5}"/>
              </a:ext>
            </a:extLst>
          </p:cNvPr>
          <p:cNvPicPr>
            <a:picLocks noChangeAspect="1"/>
          </p:cNvPicPr>
          <p:nvPr/>
        </p:nvPicPr>
        <p:blipFill rotWithShape="1">
          <a:blip r:embed="rId6"/>
          <a:srcRect b="32325"/>
          <a:stretch/>
        </p:blipFill>
        <p:spPr>
          <a:xfrm flipH="1">
            <a:off x="4486879" y="1342989"/>
            <a:ext cx="3482913" cy="1613170"/>
          </a:xfrm>
          <a:prstGeom prst="rect">
            <a:avLst/>
          </a:prstGeom>
        </p:spPr>
      </p:pic>
      <p:pic>
        <p:nvPicPr>
          <p:cNvPr id="16" name="Picture 2">
            <a:extLst>
              <a:ext uri="{FF2B5EF4-FFF2-40B4-BE49-F238E27FC236}">
                <a16:creationId xmlns:a16="http://schemas.microsoft.com/office/drawing/2014/main" id="{64857C14-8E7A-B323-848C-636AA6FD71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249" y="1342989"/>
            <a:ext cx="3485526" cy="161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09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FEEAAB90-008C-8F1C-8E77-F73BDAAC0CFA}"/>
              </a:ext>
            </a:extLst>
          </p:cNvPr>
          <p:cNvGraphicFramePr>
            <a:graphicFrameLocks noGrp="1"/>
          </p:cNvGraphicFramePr>
          <p:nvPr>
            <p:extLst>
              <p:ext uri="{D42A27DB-BD31-4B8C-83A1-F6EECF244321}">
                <p14:modId xmlns:p14="http://schemas.microsoft.com/office/powerpoint/2010/main" val="72791442"/>
              </p:ext>
            </p:extLst>
          </p:nvPr>
        </p:nvGraphicFramePr>
        <p:xfrm>
          <a:off x="2894910" y="5723465"/>
          <a:ext cx="3480094" cy="222885"/>
        </p:xfrm>
        <a:graphic>
          <a:graphicData uri="http://schemas.openxmlformats.org/drawingml/2006/table">
            <a:tbl>
              <a:tblPr>
                <a:tableStyleId>{5C22544A-7EE6-4342-B048-85BDC9FD1C3A}</a:tableStyleId>
              </a:tblPr>
              <a:tblGrid>
                <a:gridCol w="3480094">
                  <a:extLst>
                    <a:ext uri="{9D8B030D-6E8A-4147-A177-3AD203B41FA5}">
                      <a16:colId xmlns:a16="http://schemas.microsoft.com/office/drawing/2014/main" val="2588500588"/>
                    </a:ext>
                  </a:extLst>
                </a:gridCol>
              </a:tblGrid>
              <a:tr h="0">
                <a:tc>
                  <a:txBody>
                    <a:bodyPr/>
                    <a:lstStyle/>
                    <a:p>
                      <a:pPr algn="l" fontAlgn="b"/>
                      <a:r>
                        <a:rPr lang="nb-NO" sz="1400" dirty="0">
                          <a:solidFill>
                            <a:schemeClr val="tx1"/>
                          </a:solidFill>
                        </a:rPr>
                        <a:t>Source: www.worldbank.org</a:t>
                      </a:r>
                      <a:endParaRPr lang="nb-NO" sz="1400" b="0" i="0" u="none" strike="noStrike" dirty="0">
                        <a:solidFill>
                          <a:schemeClr val="tx1"/>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4208879"/>
                  </a:ext>
                </a:extLst>
              </a:tr>
            </a:tbl>
          </a:graphicData>
        </a:graphic>
      </p:graphicFrame>
      <p:grpSp>
        <p:nvGrpSpPr>
          <p:cNvPr id="3" name="Gruppe 2">
            <a:extLst>
              <a:ext uri="{FF2B5EF4-FFF2-40B4-BE49-F238E27FC236}">
                <a16:creationId xmlns:a16="http://schemas.microsoft.com/office/drawing/2014/main" id="{4776046D-74B8-24F5-4154-00E68534C57C}"/>
              </a:ext>
            </a:extLst>
          </p:cNvPr>
          <p:cNvGrpSpPr/>
          <p:nvPr/>
        </p:nvGrpSpPr>
        <p:grpSpPr>
          <a:xfrm>
            <a:off x="5048117" y="2632395"/>
            <a:ext cx="2518944" cy="1593209"/>
            <a:chOff x="5118545" y="2007428"/>
            <a:chExt cx="3605488" cy="2398132"/>
          </a:xfrm>
        </p:grpSpPr>
        <p:sp>
          <p:nvSpPr>
            <p:cNvPr id="4" name="Rektangel 3">
              <a:extLst>
                <a:ext uri="{FF2B5EF4-FFF2-40B4-BE49-F238E27FC236}">
                  <a16:creationId xmlns:a16="http://schemas.microsoft.com/office/drawing/2014/main" id="{DFBF5133-CEF2-95D7-F211-51ABD9399D5A}"/>
                </a:ext>
              </a:extLst>
            </p:cNvPr>
            <p:cNvSpPr/>
            <p:nvPr/>
          </p:nvSpPr>
          <p:spPr bwMode="auto">
            <a:xfrm>
              <a:off x="5124803" y="2637859"/>
              <a:ext cx="1757713" cy="1767701"/>
            </a:xfrm>
            <a:prstGeom prst="rect">
              <a:avLst/>
            </a:prstGeom>
            <a:solidFill>
              <a:schemeClr val="bg1">
                <a:lumMod val="95000"/>
              </a:schemeClr>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accent1">
                    <a:lumMod val="25000"/>
                  </a:schemeClr>
                </a:solidFill>
                <a:latin typeface="Arial" charset="0"/>
                <a:ea typeface="Arial" charset="0"/>
                <a:cs typeface="Arial" charset="0"/>
              </a:endParaRPr>
            </a:p>
            <a:p>
              <a:pPr algn="ctr"/>
              <a:endParaRPr lang="en-GB" sz="1600" dirty="0">
                <a:solidFill>
                  <a:schemeClr val="accent1">
                    <a:lumMod val="25000"/>
                  </a:schemeClr>
                </a:solidFill>
                <a:latin typeface="Arial" charset="0"/>
                <a:ea typeface="Arial" charset="0"/>
                <a:cs typeface="Arial" charset="0"/>
              </a:endParaRPr>
            </a:p>
            <a:p>
              <a:pPr algn="ctr"/>
              <a:endParaRPr lang="en-GB" sz="1600" dirty="0">
                <a:solidFill>
                  <a:schemeClr val="accent1">
                    <a:lumMod val="25000"/>
                  </a:schemeClr>
                </a:solidFill>
                <a:latin typeface="Arial" charset="0"/>
                <a:ea typeface="Arial" charset="0"/>
                <a:cs typeface="Arial" charset="0"/>
              </a:endParaRPr>
            </a:p>
            <a:p>
              <a:pPr algn="ctr"/>
              <a:r>
                <a:rPr lang="en-GB" sz="1200" dirty="0">
                  <a:solidFill>
                    <a:schemeClr val="accent1">
                      <a:lumMod val="25000"/>
                    </a:schemeClr>
                  </a:solidFill>
                  <a:ea typeface="Arial" charset="0"/>
                  <a:cs typeface="Arial" charset="0"/>
                </a:rPr>
                <a:t>109 </a:t>
              </a:r>
            </a:p>
            <a:p>
              <a:pPr algn="ctr"/>
              <a:r>
                <a:rPr lang="en-GB" sz="1200" dirty="0">
                  <a:solidFill>
                    <a:schemeClr val="accent1">
                      <a:lumMod val="25000"/>
                    </a:schemeClr>
                  </a:solidFill>
                  <a:ea typeface="Arial" charset="0"/>
                  <a:cs typeface="Arial" charset="0"/>
                </a:rPr>
                <a:t>(2022)</a:t>
              </a:r>
            </a:p>
          </p:txBody>
        </p:sp>
        <p:sp>
          <p:nvSpPr>
            <p:cNvPr id="5" name="Rektangel 4">
              <a:extLst>
                <a:ext uri="{FF2B5EF4-FFF2-40B4-BE49-F238E27FC236}">
                  <a16:creationId xmlns:a16="http://schemas.microsoft.com/office/drawing/2014/main" id="{3879F3C3-088E-DB16-DE51-A6C2D7A1FE27}"/>
                </a:ext>
              </a:extLst>
            </p:cNvPr>
            <p:cNvSpPr/>
            <p:nvPr/>
          </p:nvSpPr>
          <p:spPr bwMode="auto">
            <a:xfrm>
              <a:off x="6881557" y="2637858"/>
              <a:ext cx="1842476" cy="1767702"/>
            </a:xfrm>
            <a:prstGeom prst="rect">
              <a:avLst/>
            </a:prstGeom>
            <a:solidFill>
              <a:schemeClr val="bg1">
                <a:lumMod val="95000"/>
              </a:schemeClr>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s-IS" sz="1600" dirty="0">
                <a:solidFill>
                  <a:schemeClr val="accent1">
                    <a:lumMod val="25000"/>
                  </a:schemeClr>
                </a:solidFill>
                <a:latin typeface="Arial" charset="0"/>
                <a:ea typeface="Arial" charset="0"/>
                <a:cs typeface="Arial" charset="0"/>
              </a:endParaRPr>
            </a:p>
            <a:p>
              <a:pPr algn="ctr"/>
              <a:endParaRPr lang="is-IS" sz="1600" dirty="0">
                <a:solidFill>
                  <a:schemeClr val="accent1">
                    <a:lumMod val="25000"/>
                  </a:schemeClr>
                </a:solidFill>
                <a:latin typeface="Arial" charset="0"/>
                <a:ea typeface="Arial" charset="0"/>
                <a:cs typeface="Arial" charset="0"/>
              </a:endParaRPr>
            </a:p>
            <a:p>
              <a:pPr algn="ctr"/>
              <a:endParaRPr lang="is-IS" sz="1600" dirty="0">
                <a:solidFill>
                  <a:schemeClr val="accent1">
                    <a:lumMod val="25000"/>
                  </a:schemeClr>
                </a:solidFill>
                <a:latin typeface="Arial" charset="0"/>
                <a:ea typeface="Arial" charset="0"/>
                <a:cs typeface="Arial" charset="0"/>
              </a:endParaRPr>
            </a:p>
            <a:p>
              <a:pPr algn="ctr"/>
              <a:r>
                <a:rPr lang="is-IS" sz="1200" dirty="0">
                  <a:solidFill>
                    <a:schemeClr val="accent1">
                      <a:lumMod val="25000"/>
                    </a:schemeClr>
                  </a:solidFill>
                  <a:ea typeface="Arial" charset="0"/>
                  <a:cs typeface="Arial" charset="0"/>
                </a:rPr>
                <a:t>18 </a:t>
              </a:r>
              <a:r>
                <a:rPr lang="is-IS" sz="800" dirty="0">
                  <a:solidFill>
                    <a:schemeClr val="tx1">
                      <a:lumMod val="50000"/>
                      <a:lumOff val="50000"/>
                    </a:schemeClr>
                  </a:solidFill>
                  <a:ea typeface="Arial" charset="0"/>
                  <a:cs typeface="Arial" charset="0"/>
                </a:rPr>
                <a:t>(ex. Svalbard)</a:t>
              </a:r>
              <a:endParaRPr lang="is-IS" sz="800" dirty="0">
                <a:solidFill>
                  <a:schemeClr val="accent1">
                    <a:lumMod val="25000"/>
                  </a:schemeClr>
                </a:solidFill>
                <a:ea typeface="Arial" charset="0"/>
                <a:cs typeface="Arial" charset="0"/>
              </a:endParaRPr>
            </a:p>
            <a:p>
              <a:pPr algn="ctr"/>
              <a:r>
                <a:rPr lang="is-IS" sz="1200" dirty="0">
                  <a:solidFill>
                    <a:schemeClr val="accent1">
                      <a:lumMod val="25000"/>
                    </a:schemeClr>
                  </a:solidFill>
                  <a:ea typeface="Arial" charset="0"/>
                  <a:cs typeface="Arial" charset="0"/>
                </a:rPr>
                <a:t>(2023)</a:t>
              </a:r>
            </a:p>
          </p:txBody>
        </p:sp>
        <p:pic>
          <p:nvPicPr>
            <p:cNvPr id="6" name="Bilde 5">
              <a:extLst>
                <a:ext uri="{FF2B5EF4-FFF2-40B4-BE49-F238E27FC236}">
                  <a16:creationId xmlns:a16="http://schemas.microsoft.com/office/drawing/2014/main" id="{B3BE18F8-448E-AD98-1772-670C2DD5F9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5394" y="2839341"/>
              <a:ext cx="1004661" cy="730890"/>
            </a:xfrm>
            <a:prstGeom prst="rect">
              <a:avLst/>
            </a:prstGeom>
          </p:spPr>
        </p:pic>
        <p:pic>
          <p:nvPicPr>
            <p:cNvPr id="7" name="Bilde 6">
              <a:extLst>
                <a:ext uri="{FF2B5EF4-FFF2-40B4-BE49-F238E27FC236}">
                  <a16:creationId xmlns:a16="http://schemas.microsoft.com/office/drawing/2014/main" id="{D2554F38-84B3-4379-90B3-E57364298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1120" y="2825489"/>
              <a:ext cx="1112560" cy="741344"/>
            </a:xfrm>
            <a:prstGeom prst="rect">
              <a:avLst/>
            </a:prstGeom>
          </p:spPr>
        </p:pic>
        <p:sp>
          <p:nvSpPr>
            <p:cNvPr id="8" name="Rektangel 7">
              <a:extLst>
                <a:ext uri="{FF2B5EF4-FFF2-40B4-BE49-F238E27FC236}">
                  <a16:creationId xmlns:a16="http://schemas.microsoft.com/office/drawing/2014/main" id="{02286D24-3937-AD84-85C7-5AF57B2CB073}"/>
                </a:ext>
              </a:extLst>
            </p:cNvPr>
            <p:cNvSpPr/>
            <p:nvPr/>
          </p:nvSpPr>
          <p:spPr bwMode="auto">
            <a:xfrm>
              <a:off x="5118545" y="2007428"/>
              <a:ext cx="3605488" cy="626101"/>
            </a:xfrm>
            <a:prstGeom prst="rect">
              <a:avLst/>
            </a:prstGeom>
            <a:solidFill>
              <a:srgbClr val="40494E"/>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tabLst>
                  <a:tab pos="2387600" algn="l"/>
                </a:tabLst>
              </a:pPr>
              <a:r>
                <a:rPr lang="de-DE" altLang="nb-NO" sz="1600" b="1" kern="0" dirty="0" err="1">
                  <a:solidFill>
                    <a:schemeClr val="bg1"/>
                  </a:solidFill>
                  <a:ea typeface="Arial" charset="0"/>
                  <a:cs typeface="Arial" charset="0"/>
                </a:rPr>
                <a:t>Inhabitants</a:t>
              </a:r>
              <a:r>
                <a:rPr lang="de-DE" altLang="nb-NO" sz="1600" b="1" kern="0" dirty="0">
                  <a:solidFill>
                    <a:schemeClr val="bg1"/>
                  </a:solidFill>
                  <a:ea typeface="Arial" charset="0"/>
                  <a:cs typeface="Arial" charset="0"/>
                </a:rPr>
                <a:t> per km2:</a:t>
              </a:r>
              <a:endParaRPr lang="de-DE" altLang="nb-NO" sz="1600" b="1" kern="0" baseline="30000" dirty="0">
                <a:solidFill>
                  <a:schemeClr val="bg1"/>
                </a:solidFill>
                <a:ea typeface="Arial" charset="0"/>
                <a:cs typeface="Arial" charset="0"/>
              </a:endParaRPr>
            </a:p>
          </p:txBody>
        </p:sp>
      </p:grpSp>
      <p:pic>
        <p:nvPicPr>
          <p:cNvPr id="9" name="Bilde 8">
            <a:extLst>
              <a:ext uri="{FF2B5EF4-FFF2-40B4-BE49-F238E27FC236}">
                <a16:creationId xmlns:a16="http://schemas.microsoft.com/office/drawing/2014/main" id="{70FE78FB-6126-0352-369C-CEB82ED9B972}"/>
              </a:ext>
            </a:extLst>
          </p:cNvPr>
          <p:cNvPicPr>
            <a:picLocks noChangeAspect="1"/>
          </p:cNvPicPr>
          <p:nvPr/>
        </p:nvPicPr>
        <p:blipFill rotWithShape="1">
          <a:blip r:embed="rId4"/>
          <a:srcRect l="60206" t="5358" r="20940" b="37480"/>
          <a:stretch/>
        </p:blipFill>
        <p:spPr>
          <a:xfrm>
            <a:off x="321922" y="1681811"/>
            <a:ext cx="4660801" cy="4021772"/>
          </a:xfrm>
          <a:prstGeom prst="rect">
            <a:avLst/>
          </a:prstGeom>
        </p:spPr>
      </p:pic>
      <p:pic>
        <p:nvPicPr>
          <p:cNvPr id="10" name="Bilde 9">
            <a:extLst>
              <a:ext uri="{FF2B5EF4-FFF2-40B4-BE49-F238E27FC236}">
                <a16:creationId xmlns:a16="http://schemas.microsoft.com/office/drawing/2014/main" id="{1301BDDC-532A-710C-3378-51E25EA4633D}"/>
              </a:ext>
            </a:extLst>
          </p:cNvPr>
          <p:cNvPicPr>
            <a:picLocks noChangeAspect="1"/>
          </p:cNvPicPr>
          <p:nvPr/>
        </p:nvPicPr>
        <p:blipFill rotWithShape="1">
          <a:blip r:embed="rId5"/>
          <a:srcRect l="59932" t="65688" r="20871" b="16697"/>
          <a:stretch/>
        </p:blipFill>
        <p:spPr>
          <a:xfrm>
            <a:off x="5048117" y="4266084"/>
            <a:ext cx="4660800" cy="1437499"/>
          </a:xfrm>
          <a:prstGeom prst="rect">
            <a:avLst/>
          </a:prstGeom>
        </p:spPr>
      </p:pic>
    </p:spTree>
    <p:extLst>
      <p:ext uri="{BB962C8B-B14F-4D97-AF65-F5344CB8AC3E}">
        <p14:creationId xmlns:p14="http://schemas.microsoft.com/office/powerpoint/2010/main" val="10277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C64D26-E9C9-50E3-744B-AC11F372343B}"/>
              </a:ext>
            </a:extLst>
          </p:cNvPr>
          <p:cNvSpPr txBox="1">
            <a:spLocks/>
          </p:cNvSpPr>
          <p:nvPr/>
        </p:nvSpPr>
        <p:spPr>
          <a:xfrm>
            <a:off x="491226" y="303807"/>
            <a:ext cx="10512424" cy="1600200"/>
          </a:xfrm>
          <a:prstGeom prst="rect">
            <a:avLst/>
          </a:prstGeom>
        </p:spPr>
        <p:txBody>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nb-NO" sz="3600" dirty="0" err="1"/>
              <a:t>Scattered</a:t>
            </a:r>
            <a:r>
              <a:rPr lang="nb-NO" sz="3600" dirty="0"/>
              <a:t> </a:t>
            </a:r>
            <a:r>
              <a:rPr lang="nb-NO" sz="3600" dirty="0" err="1"/>
              <a:t>population</a:t>
            </a:r>
            <a:endParaRPr lang="nb-NO" sz="3600" dirty="0"/>
          </a:p>
        </p:txBody>
      </p:sp>
      <p:sp>
        <p:nvSpPr>
          <p:cNvPr id="3" name="Plassholder for tekst 2">
            <a:extLst>
              <a:ext uri="{FF2B5EF4-FFF2-40B4-BE49-F238E27FC236}">
                <a16:creationId xmlns:a16="http://schemas.microsoft.com/office/drawing/2014/main" id="{26F28939-F8F2-2D2B-A7DE-FCFE4F541ABB}"/>
              </a:ext>
            </a:extLst>
          </p:cNvPr>
          <p:cNvSpPr txBox="1">
            <a:spLocks/>
          </p:cNvSpPr>
          <p:nvPr/>
        </p:nvSpPr>
        <p:spPr>
          <a:xfrm>
            <a:off x="491226" y="819024"/>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a:t>
            </a:r>
            <a:r>
              <a:rPr lang="nb-NO" sz="1800" i="1" dirty="0" err="1"/>
              <a:t>www.ssb.no</a:t>
            </a:r>
            <a:r>
              <a:rPr lang="nb-NO" sz="1800" i="1" dirty="0"/>
              <a:t>/kommunefakta</a:t>
            </a:r>
          </a:p>
        </p:txBody>
      </p:sp>
      <p:grpSp>
        <p:nvGrpSpPr>
          <p:cNvPr id="6" name="Gruppe 5">
            <a:extLst>
              <a:ext uri="{FF2B5EF4-FFF2-40B4-BE49-F238E27FC236}">
                <a16:creationId xmlns:a16="http://schemas.microsoft.com/office/drawing/2014/main" id="{7943558D-56E1-667C-98F3-4E9128D943BB}"/>
              </a:ext>
            </a:extLst>
          </p:cNvPr>
          <p:cNvGrpSpPr/>
          <p:nvPr/>
        </p:nvGrpSpPr>
        <p:grpSpPr>
          <a:xfrm>
            <a:off x="549949" y="1534818"/>
            <a:ext cx="3530046" cy="4042690"/>
            <a:chOff x="4731812" y="2621032"/>
            <a:chExt cx="4016652" cy="2592288"/>
          </a:xfrm>
        </p:grpSpPr>
        <p:sp>
          <p:nvSpPr>
            <p:cNvPr id="7" name="Rektangel 6">
              <a:extLst>
                <a:ext uri="{FF2B5EF4-FFF2-40B4-BE49-F238E27FC236}">
                  <a16:creationId xmlns:a16="http://schemas.microsoft.com/office/drawing/2014/main" id="{50123376-D74C-A773-93B5-6C792AB35F42}"/>
                </a:ext>
              </a:extLst>
            </p:cNvPr>
            <p:cNvSpPr/>
            <p:nvPr/>
          </p:nvSpPr>
          <p:spPr bwMode="auto">
            <a:xfrm>
              <a:off x="4731812" y="2621032"/>
              <a:ext cx="4016651" cy="648072"/>
            </a:xfrm>
            <a:prstGeom prst="rect">
              <a:avLst/>
            </a:prstGeom>
            <a:solidFill>
              <a:srgbClr val="40494E"/>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000" b="1" dirty="0">
                  <a:solidFill>
                    <a:schemeClr val="bg1"/>
                  </a:solidFill>
                  <a:ea typeface="Arial" charset="0"/>
                  <a:cs typeface="Arial" charset="0"/>
                </a:rPr>
                <a:t>KEY FACTS </a:t>
              </a:r>
            </a:p>
            <a:p>
              <a:r>
                <a:rPr lang="en-GB" sz="1600" dirty="0">
                  <a:solidFill>
                    <a:schemeClr val="bg1"/>
                  </a:solidFill>
                  <a:ea typeface="Arial" charset="0"/>
                  <a:cs typeface="Arial" charset="0"/>
                </a:rPr>
                <a:t>(world ranking in parentheses)</a:t>
              </a:r>
            </a:p>
          </p:txBody>
        </p:sp>
        <p:sp>
          <p:nvSpPr>
            <p:cNvPr id="8" name="Rektangel 7">
              <a:extLst>
                <a:ext uri="{FF2B5EF4-FFF2-40B4-BE49-F238E27FC236}">
                  <a16:creationId xmlns:a16="http://schemas.microsoft.com/office/drawing/2014/main" id="{E2858E99-A068-8E2B-7CF5-47919F6EA60C}"/>
                </a:ext>
              </a:extLst>
            </p:cNvPr>
            <p:cNvSpPr/>
            <p:nvPr/>
          </p:nvSpPr>
          <p:spPr bwMode="auto">
            <a:xfrm>
              <a:off x="4731814" y="3269104"/>
              <a:ext cx="1787933" cy="648072"/>
            </a:xfrm>
            <a:prstGeom prst="rect">
              <a:avLst/>
            </a:prstGeom>
            <a:solidFill>
              <a:srgbClr val="5FC7B5"/>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a:solidFill>
                    <a:schemeClr val="bg1"/>
                  </a:solidFill>
                  <a:ea typeface="Arial" charset="0"/>
                  <a:cs typeface="Arial" charset="0"/>
                </a:rPr>
                <a:t>Population</a:t>
              </a:r>
            </a:p>
          </p:txBody>
        </p:sp>
        <p:sp>
          <p:nvSpPr>
            <p:cNvPr id="9" name="Rektangel 8">
              <a:extLst>
                <a:ext uri="{FF2B5EF4-FFF2-40B4-BE49-F238E27FC236}">
                  <a16:creationId xmlns:a16="http://schemas.microsoft.com/office/drawing/2014/main" id="{67620A35-2FC6-F2C8-8897-83864199619E}"/>
                </a:ext>
              </a:extLst>
            </p:cNvPr>
            <p:cNvSpPr/>
            <p:nvPr/>
          </p:nvSpPr>
          <p:spPr bwMode="auto">
            <a:xfrm>
              <a:off x="4731813" y="3917176"/>
              <a:ext cx="1787933" cy="648072"/>
            </a:xfrm>
            <a:prstGeom prst="rect">
              <a:avLst/>
            </a:prstGeom>
            <a:solidFill>
              <a:srgbClr val="5FC7B5"/>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a:solidFill>
                    <a:schemeClr val="bg1"/>
                  </a:solidFill>
                  <a:ea typeface="Arial" charset="0"/>
                  <a:cs typeface="Arial" charset="0"/>
                </a:rPr>
                <a:t>Area</a:t>
              </a:r>
            </a:p>
          </p:txBody>
        </p:sp>
        <p:sp>
          <p:nvSpPr>
            <p:cNvPr id="10" name="Rektangel 9">
              <a:extLst>
                <a:ext uri="{FF2B5EF4-FFF2-40B4-BE49-F238E27FC236}">
                  <a16:creationId xmlns:a16="http://schemas.microsoft.com/office/drawing/2014/main" id="{F769A66E-76B1-2743-7FB6-CA986349BFA8}"/>
                </a:ext>
              </a:extLst>
            </p:cNvPr>
            <p:cNvSpPr/>
            <p:nvPr/>
          </p:nvSpPr>
          <p:spPr bwMode="auto">
            <a:xfrm>
              <a:off x="4731812" y="4565248"/>
              <a:ext cx="1787933" cy="648072"/>
            </a:xfrm>
            <a:prstGeom prst="rect">
              <a:avLst/>
            </a:prstGeom>
            <a:solidFill>
              <a:srgbClr val="5FC7B5"/>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a:solidFill>
                    <a:schemeClr val="bg1"/>
                  </a:solidFill>
                  <a:ea typeface="Arial" charset="0"/>
                  <a:cs typeface="Arial" charset="0"/>
                </a:rPr>
                <a:t>GDP per capita</a:t>
              </a:r>
            </a:p>
          </p:txBody>
        </p:sp>
        <p:sp>
          <p:nvSpPr>
            <p:cNvPr id="11" name="Rektangel 10">
              <a:extLst>
                <a:ext uri="{FF2B5EF4-FFF2-40B4-BE49-F238E27FC236}">
                  <a16:creationId xmlns:a16="http://schemas.microsoft.com/office/drawing/2014/main" id="{EACDBEE1-A51F-D415-27F8-0EA5C8A9866A}"/>
                </a:ext>
              </a:extLst>
            </p:cNvPr>
            <p:cNvSpPr/>
            <p:nvPr/>
          </p:nvSpPr>
          <p:spPr bwMode="auto">
            <a:xfrm>
              <a:off x="6519751" y="3269104"/>
              <a:ext cx="2228713" cy="648072"/>
            </a:xfrm>
            <a:prstGeom prst="rect">
              <a:avLst/>
            </a:prstGeom>
            <a:solidFill>
              <a:srgbClr val="6FCDBC">
                <a:alpha val="63137"/>
              </a:srgbClr>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b="1" dirty="0">
                  <a:solidFill>
                    <a:schemeClr val="bg1"/>
                  </a:solidFill>
                  <a:ea typeface="Arial" charset="0"/>
                  <a:cs typeface="Arial" charset="0"/>
                </a:rPr>
                <a:t>5,5 mill. </a:t>
              </a:r>
              <a:r>
                <a:rPr lang="en-GB" sz="1600" dirty="0">
                  <a:solidFill>
                    <a:schemeClr val="bg1"/>
                  </a:solidFill>
                  <a:ea typeface="Arial" charset="0"/>
                  <a:cs typeface="Arial" charset="0"/>
                </a:rPr>
                <a:t>(118</a:t>
              </a:r>
              <a:r>
                <a:rPr lang="en-GB" sz="1600" baseline="30000" dirty="0">
                  <a:solidFill>
                    <a:schemeClr val="bg1"/>
                  </a:solidFill>
                  <a:ea typeface="Arial" charset="0"/>
                  <a:cs typeface="Arial" charset="0"/>
                </a:rPr>
                <a:t>th</a:t>
              </a:r>
              <a:r>
                <a:rPr lang="en-GB" sz="1600" dirty="0">
                  <a:solidFill>
                    <a:schemeClr val="bg1"/>
                  </a:solidFill>
                  <a:ea typeface="Arial" charset="0"/>
                  <a:cs typeface="Arial" charset="0"/>
                </a:rPr>
                <a:t>)</a:t>
              </a:r>
            </a:p>
            <a:p>
              <a:r>
                <a:rPr lang="en-GB" sz="1600" i="1" dirty="0">
                  <a:solidFill>
                    <a:schemeClr val="bg1"/>
                  </a:solidFill>
                  <a:ea typeface="Arial" charset="0"/>
                  <a:cs typeface="Arial" charset="0"/>
                </a:rPr>
                <a:t>Similar to Barcelona metropolitan area</a:t>
              </a:r>
            </a:p>
          </p:txBody>
        </p:sp>
        <p:sp>
          <p:nvSpPr>
            <p:cNvPr id="12" name="Rektangel 11">
              <a:extLst>
                <a:ext uri="{FF2B5EF4-FFF2-40B4-BE49-F238E27FC236}">
                  <a16:creationId xmlns:a16="http://schemas.microsoft.com/office/drawing/2014/main" id="{8BC1EDE3-21D5-1286-8177-0B08D6C5F0F2}"/>
                </a:ext>
              </a:extLst>
            </p:cNvPr>
            <p:cNvSpPr/>
            <p:nvPr/>
          </p:nvSpPr>
          <p:spPr bwMode="auto">
            <a:xfrm>
              <a:off x="6519749" y="3917176"/>
              <a:ext cx="2228713" cy="648072"/>
            </a:xfrm>
            <a:prstGeom prst="rect">
              <a:avLst/>
            </a:prstGeom>
            <a:solidFill>
              <a:srgbClr val="6FCDBC">
                <a:alpha val="63137"/>
              </a:srgbClr>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is-IS" sz="1600" b="1" dirty="0">
                  <a:solidFill>
                    <a:schemeClr val="bg1"/>
                  </a:solidFill>
                  <a:ea typeface="Arial" charset="0"/>
                  <a:cs typeface="Arial" charset="0"/>
                </a:rPr>
                <a:t>385,153 km² </a:t>
              </a:r>
              <a:r>
                <a:rPr lang="is-IS" sz="1600" dirty="0">
                  <a:solidFill>
                    <a:schemeClr val="bg1"/>
                  </a:solidFill>
                  <a:ea typeface="Arial" charset="0"/>
                  <a:cs typeface="Arial" charset="0"/>
                </a:rPr>
                <a:t>incl. Svalbard (</a:t>
              </a:r>
              <a:r>
                <a:rPr lang="en-GB" sz="1600" dirty="0">
                  <a:solidFill>
                    <a:schemeClr val="bg1"/>
                  </a:solidFill>
                  <a:ea typeface="Arial" charset="0"/>
                  <a:cs typeface="Arial" charset="0"/>
                </a:rPr>
                <a:t>61</a:t>
              </a:r>
              <a:r>
                <a:rPr lang="en-GB" sz="1600" baseline="30000" dirty="0">
                  <a:solidFill>
                    <a:schemeClr val="bg1"/>
                  </a:solidFill>
                  <a:ea typeface="Arial" charset="0"/>
                  <a:cs typeface="Arial" charset="0"/>
                </a:rPr>
                <a:t>st</a:t>
              </a:r>
              <a:r>
                <a:rPr lang="is-IS" sz="1600" dirty="0">
                  <a:solidFill>
                    <a:schemeClr val="bg1"/>
                  </a:solidFill>
                  <a:ea typeface="Arial" charset="0"/>
                  <a:cs typeface="Arial" charset="0"/>
                </a:rPr>
                <a:t>).</a:t>
              </a:r>
            </a:p>
            <a:p>
              <a:r>
                <a:rPr lang="is-IS" sz="1600" i="1" dirty="0">
                  <a:solidFill>
                    <a:schemeClr val="bg1"/>
                  </a:solidFill>
                  <a:ea typeface="Arial" charset="0"/>
                  <a:cs typeface="Arial" charset="0"/>
                </a:rPr>
                <a:t>Slightly larger than Germany</a:t>
              </a:r>
            </a:p>
          </p:txBody>
        </p:sp>
        <p:sp>
          <p:nvSpPr>
            <p:cNvPr id="13" name="Rektangel 12">
              <a:extLst>
                <a:ext uri="{FF2B5EF4-FFF2-40B4-BE49-F238E27FC236}">
                  <a16:creationId xmlns:a16="http://schemas.microsoft.com/office/drawing/2014/main" id="{AA72F66A-ECC7-06CD-2B3F-DE9A38773C1C}"/>
                </a:ext>
              </a:extLst>
            </p:cNvPr>
            <p:cNvSpPr/>
            <p:nvPr/>
          </p:nvSpPr>
          <p:spPr bwMode="auto">
            <a:xfrm>
              <a:off x="6519748" y="4565248"/>
              <a:ext cx="2228713" cy="648072"/>
            </a:xfrm>
            <a:prstGeom prst="rect">
              <a:avLst/>
            </a:prstGeom>
            <a:solidFill>
              <a:srgbClr val="6FCDBC">
                <a:alpha val="63137"/>
              </a:srgbClr>
            </a:solidFill>
            <a:ln w="1905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b="1" dirty="0">
                  <a:solidFill>
                    <a:schemeClr val="bg1"/>
                  </a:solidFill>
                  <a:ea typeface="Arial" charset="0"/>
                  <a:cs typeface="Arial" charset="0"/>
                </a:rPr>
                <a:t>$106.000 </a:t>
              </a:r>
              <a:r>
                <a:rPr lang="en-GB" sz="1600" dirty="0">
                  <a:solidFill>
                    <a:schemeClr val="bg1"/>
                  </a:solidFill>
                  <a:ea typeface="Arial" charset="0"/>
                  <a:cs typeface="Arial" charset="0"/>
                </a:rPr>
                <a:t>(2022)</a:t>
              </a:r>
            </a:p>
          </p:txBody>
        </p:sp>
      </p:grpSp>
      <p:pic>
        <p:nvPicPr>
          <p:cNvPr id="14" name="Bilde 13">
            <a:extLst>
              <a:ext uri="{FF2B5EF4-FFF2-40B4-BE49-F238E27FC236}">
                <a16:creationId xmlns:a16="http://schemas.microsoft.com/office/drawing/2014/main" id="{136A191B-5915-D3DF-F8D0-4E7FF29DB9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22723" y="1534819"/>
            <a:ext cx="6049917" cy="4042690"/>
          </a:xfrm>
          <a:prstGeom prst="rect">
            <a:avLst/>
          </a:prstGeom>
        </p:spPr>
      </p:pic>
      <p:sp>
        <p:nvSpPr>
          <p:cNvPr id="15" name="TekstSylinder 14">
            <a:extLst>
              <a:ext uri="{FF2B5EF4-FFF2-40B4-BE49-F238E27FC236}">
                <a16:creationId xmlns:a16="http://schemas.microsoft.com/office/drawing/2014/main" id="{18681AEE-3CF1-71BB-54D0-A0DADF1B13E2}"/>
              </a:ext>
            </a:extLst>
          </p:cNvPr>
          <p:cNvSpPr txBox="1"/>
          <p:nvPr/>
        </p:nvSpPr>
        <p:spPr>
          <a:xfrm>
            <a:off x="4262413" y="2017786"/>
            <a:ext cx="1641081" cy="1148648"/>
          </a:xfrm>
          <a:prstGeom prst="rect">
            <a:avLst/>
          </a:prstGeom>
          <a:solidFill>
            <a:srgbClr val="40494E"/>
          </a:solidFill>
          <a:ln>
            <a:noFill/>
          </a:ln>
        </p:spPr>
        <p:txBody>
          <a:bodyPr wrap="square" rtlCol="0">
            <a:spAutoFit/>
          </a:bodyPr>
          <a:lstStyle/>
          <a:p>
            <a:r>
              <a:rPr lang="nb-NO" sz="1600" b="1" u="sng" dirty="0" err="1">
                <a:solidFill>
                  <a:schemeClr val="bg1"/>
                </a:solidFill>
                <a:latin typeface="+mn-lt"/>
              </a:rPr>
              <a:t>Example</a:t>
            </a:r>
            <a:r>
              <a:rPr lang="nb-NO" sz="1600" b="1" u="sng" dirty="0">
                <a:solidFill>
                  <a:schemeClr val="bg1"/>
                </a:solidFill>
                <a:latin typeface="+mn-lt"/>
              </a:rPr>
              <a:t>:</a:t>
            </a:r>
          </a:p>
          <a:p>
            <a:pPr>
              <a:lnSpc>
                <a:spcPts val="1600"/>
              </a:lnSpc>
            </a:pPr>
            <a:r>
              <a:rPr lang="nb-NO" sz="1200" dirty="0">
                <a:solidFill>
                  <a:schemeClr val="bg1"/>
                </a:solidFill>
                <a:latin typeface="+mn-lt"/>
              </a:rPr>
              <a:t>Finnmark </a:t>
            </a:r>
            <a:r>
              <a:rPr lang="nb-NO" sz="1200" dirty="0" err="1">
                <a:solidFill>
                  <a:schemeClr val="bg1"/>
                </a:solidFill>
                <a:latin typeface="+mn-lt"/>
              </a:rPr>
              <a:t>county</a:t>
            </a:r>
            <a:r>
              <a:rPr lang="nb-NO" sz="1200" dirty="0">
                <a:solidFill>
                  <a:schemeClr val="bg1"/>
                </a:solidFill>
                <a:latin typeface="+mn-lt"/>
              </a:rPr>
              <a:t> </a:t>
            </a:r>
            <a:r>
              <a:rPr lang="nb-NO" sz="1200" dirty="0" err="1">
                <a:solidFill>
                  <a:schemeClr val="bg1"/>
                </a:solidFill>
                <a:latin typeface="+mn-lt"/>
              </a:rPr>
              <a:t>alone</a:t>
            </a:r>
            <a:r>
              <a:rPr lang="nb-NO" sz="1200" dirty="0">
                <a:solidFill>
                  <a:schemeClr val="bg1"/>
                </a:solidFill>
                <a:latin typeface="+mn-lt"/>
              </a:rPr>
              <a:t> is </a:t>
            </a:r>
            <a:r>
              <a:rPr lang="nb-NO" sz="1200" b="1" dirty="0">
                <a:solidFill>
                  <a:schemeClr val="bg1"/>
                </a:solidFill>
                <a:latin typeface="+mn-lt"/>
              </a:rPr>
              <a:t>11 % </a:t>
            </a:r>
            <a:r>
              <a:rPr lang="nb-NO" sz="1200" b="1" dirty="0" err="1">
                <a:solidFill>
                  <a:schemeClr val="bg1"/>
                </a:solidFill>
                <a:latin typeface="+mn-lt"/>
              </a:rPr>
              <a:t>larger</a:t>
            </a:r>
            <a:r>
              <a:rPr lang="nb-NO" sz="1200" dirty="0">
                <a:solidFill>
                  <a:schemeClr val="bg1"/>
                </a:solidFill>
                <a:latin typeface="+mn-lt"/>
              </a:rPr>
              <a:t> </a:t>
            </a:r>
            <a:r>
              <a:rPr lang="nb-NO" sz="1200" dirty="0" err="1">
                <a:solidFill>
                  <a:schemeClr val="bg1"/>
                </a:solidFill>
                <a:latin typeface="+mn-lt"/>
              </a:rPr>
              <a:t>than</a:t>
            </a:r>
            <a:r>
              <a:rPr lang="nb-NO" sz="1200" dirty="0">
                <a:solidFill>
                  <a:schemeClr val="bg1"/>
                </a:solidFill>
                <a:latin typeface="+mn-lt"/>
              </a:rPr>
              <a:t> </a:t>
            </a:r>
            <a:r>
              <a:rPr lang="nb-NO" sz="1200" dirty="0" err="1">
                <a:solidFill>
                  <a:schemeClr val="bg1"/>
                </a:solidFill>
                <a:latin typeface="+mn-lt"/>
              </a:rPr>
              <a:t>Denmark</a:t>
            </a:r>
            <a:r>
              <a:rPr lang="nb-NO" sz="1200" dirty="0">
                <a:solidFill>
                  <a:schemeClr val="bg1"/>
                </a:solidFill>
                <a:latin typeface="+mn-lt"/>
              </a:rPr>
              <a:t>, </a:t>
            </a:r>
            <a:r>
              <a:rPr lang="nb-NO" sz="1200" dirty="0" err="1">
                <a:solidFill>
                  <a:schemeClr val="bg1"/>
                </a:solidFill>
                <a:latin typeface="+mn-lt"/>
              </a:rPr>
              <a:t>but</a:t>
            </a:r>
            <a:r>
              <a:rPr lang="nb-NO" sz="1200" dirty="0">
                <a:solidFill>
                  <a:schemeClr val="bg1"/>
                </a:solidFill>
                <a:latin typeface="+mn-lt"/>
              </a:rPr>
              <a:t> </a:t>
            </a:r>
            <a:r>
              <a:rPr lang="nb-NO" sz="1200" dirty="0" err="1">
                <a:solidFill>
                  <a:schemeClr val="bg1"/>
                </a:solidFill>
                <a:latin typeface="+mn-lt"/>
              </a:rPr>
              <a:t>home</a:t>
            </a:r>
            <a:r>
              <a:rPr lang="nb-NO" sz="1200" dirty="0">
                <a:solidFill>
                  <a:schemeClr val="bg1"/>
                </a:solidFill>
                <a:latin typeface="+mn-lt"/>
              </a:rPr>
              <a:t> to </a:t>
            </a:r>
            <a:r>
              <a:rPr lang="nb-NO" sz="1200" dirty="0" err="1">
                <a:solidFill>
                  <a:schemeClr val="bg1"/>
                </a:solidFill>
                <a:latin typeface="+mn-lt"/>
              </a:rPr>
              <a:t>only</a:t>
            </a:r>
            <a:r>
              <a:rPr lang="nb-NO" sz="1200" dirty="0">
                <a:solidFill>
                  <a:schemeClr val="bg1"/>
                </a:solidFill>
                <a:latin typeface="+mn-lt"/>
              </a:rPr>
              <a:t> </a:t>
            </a:r>
            <a:r>
              <a:rPr lang="nb-NO" sz="1200" b="1" dirty="0">
                <a:solidFill>
                  <a:schemeClr val="bg1"/>
                </a:solidFill>
                <a:latin typeface="+mn-lt"/>
              </a:rPr>
              <a:t>75,000 </a:t>
            </a:r>
            <a:r>
              <a:rPr lang="nb-NO" sz="1200" dirty="0" err="1">
                <a:solidFill>
                  <a:schemeClr val="bg1"/>
                </a:solidFill>
                <a:latin typeface="+mn-lt"/>
              </a:rPr>
              <a:t>people</a:t>
            </a:r>
            <a:r>
              <a:rPr lang="nb-NO" sz="1200" dirty="0">
                <a:solidFill>
                  <a:schemeClr val="bg1"/>
                </a:solidFill>
                <a:latin typeface="+mn-lt"/>
              </a:rPr>
              <a:t>. </a:t>
            </a:r>
          </a:p>
        </p:txBody>
      </p:sp>
    </p:spTree>
    <p:extLst>
      <p:ext uri="{BB962C8B-B14F-4D97-AF65-F5344CB8AC3E}">
        <p14:creationId xmlns:p14="http://schemas.microsoft.com/office/powerpoint/2010/main" val="271245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a:extLst>
              <a:ext uri="{FF2B5EF4-FFF2-40B4-BE49-F238E27FC236}">
                <a16:creationId xmlns:a16="http://schemas.microsoft.com/office/drawing/2014/main" id="{A14D63CD-925F-7E56-1E4A-2211F3442685}"/>
              </a:ext>
            </a:extLst>
          </p:cNvPr>
          <p:cNvSpPr txBox="1">
            <a:spLocks/>
          </p:cNvSpPr>
          <p:nvPr/>
        </p:nvSpPr>
        <p:spPr>
          <a:xfrm>
            <a:off x="542089" y="311139"/>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US" sz="3600" dirty="0"/>
              <a:t>Composition of the car fleet</a:t>
            </a:r>
            <a:endParaRPr lang="en-GB" sz="3600" dirty="0"/>
          </a:p>
        </p:txBody>
      </p:sp>
      <p:graphicFrame>
        <p:nvGraphicFramePr>
          <p:cNvPr id="3" name="Diagram 2">
            <a:extLst>
              <a:ext uri="{FF2B5EF4-FFF2-40B4-BE49-F238E27FC236}">
                <a16:creationId xmlns:a16="http://schemas.microsoft.com/office/drawing/2014/main" id="{C8E4D8A2-156E-727D-DA6B-4B1C8BBEF712}"/>
              </a:ext>
            </a:extLst>
          </p:cNvPr>
          <p:cNvGraphicFramePr>
            <a:graphicFrameLocks/>
          </p:cNvGraphicFramePr>
          <p:nvPr>
            <p:extLst>
              <p:ext uri="{D42A27DB-BD31-4B8C-83A1-F6EECF244321}">
                <p14:modId xmlns:p14="http://schemas.microsoft.com/office/powerpoint/2010/main" val="3902162763"/>
              </p:ext>
            </p:extLst>
          </p:nvPr>
        </p:nvGraphicFramePr>
        <p:xfrm>
          <a:off x="627435" y="1487359"/>
          <a:ext cx="7870613" cy="4372365"/>
        </p:xfrm>
        <a:graphic>
          <a:graphicData uri="http://schemas.openxmlformats.org/drawingml/2006/chart">
            <c:chart xmlns:c="http://schemas.openxmlformats.org/drawingml/2006/chart" xmlns:r="http://schemas.openxmlformats.org/officeDocument/2006/relationships" r:id="rId2"/>
          </a:graphicData>
        </a:graphic>
      </p:graphicFrame>
      <p:sp>
        <p:nvSpPr>
          <p:cNvPr id="4" name="Plassholder for tekst 2">
            <a:extLst>
              <a:ext uri="{FF2B5EF4-FFF2-40B4-BE49-F238E27FC236}">
                <a16:creationId xmlns:a16="http://schemas.microsoft.com/office/drawing/2014/main" id="{BF6EC51D-99FF-C4AF-15B8-72C352DE2A8E}"/>
              </a:ext>
            </a:extLst>
          </p:cNvPr>
          <p:cNvSpPr txBox="1">
            <a:spLocks/>
          </p:cNvSpPr>
          <p:nvPr/>
        </p:nvSpPr>
        <p:spPr>
          <a:xfrm>
            <a:off x="572317" y="884921"/>
            <a:ext cx="4966982" cy="715793"/>
          </a:xfrm>
          <a:prstGeom prst="rect">
            <a:avLst/>
          </a:prstGeom>
        </p:spPr>
        <p:txBody>
          <a:bodyPr>
            <a:noAutofit/>
          </a:bodyPr>
          <a:lstStyle>
            <a:lvl1pPr marL="269875" indent="-269875"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Calibri Light" panose="020F0302020204030204" pitchFamily="34" charset="0"/>
                <a:ea typeface="+mn-ea"/>
                <a:cs typeface="Calibri Light" panose="020F0302020204030204" pitchFamily="34" charset="0"/>
              </a:defRPr>
            </a:lvl1pPr>
            <a:lvl2pPr marL="714375" indent="-2571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Source: OFV</a:t>
            </a:r>
          </a:p>
        </p:txBody>
      </p:sp>
    </p:spTree>
    <p:extLst>
      <p:ext uri="{BB962C8B-B14F-4D97-AF65-F5344CB8AC3E}">
        <p14:creationId xmlns:p14="http://schemas.microsoft.com/office/powerpoint/2010/main" val="405238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BE57E5-AE75-7894-3368-884508F88FF0}"/>
              </a:ext>
            </a:extLst>
          </p:cNvPr>
          <p:cNvSpPr txBox="1">
            <a:spLocks/>
          </p:cNvSpPr>
          <p:nvPr/>
        </p:nvSpPr>
        <p:spPr>
          <a:xfrm>
            <a:off x="556236" y="311304"/>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Electric passenger car fleet</a:t>
            </a:r>
            <a:br>
              <a:rPr lang="en-GB" dirty="0"/>
            </a:br>
            <a:r>
              <a:rPr lang="en-GB" sz="1800" i="1" dirty="0">
                <a:latin typeface="+mn-lt"/>
              </a:rPr>
              <a:t>(point at the dots to see the exact figures) </a:t>
            </a:r>
          </a:p>
          <a:p>
            <a:r>
              <a:rPr lang="en-GB" sz="1200" i="1" dirty="0">
                <a:latin typeface="+mn-lt"/>
              </a:rPr>
              <a:t>Source: OFV</a:t>
            </a:r>
          </a:p>
        </p:txBody>
      </p:sp>
      <p:graphicFrame>
        <p:nvGraphicFramePr>
          <p:cNvPr id="3" name="Diagram 2">
            <a:extLst>
              <a:ext uri="{FF2B5EF4-FFF2-40B4-BE49-F238E27FC236}">
                <a16:creationId xmlns:a16="http://schemas.microsoft.com/office/drawing/2014/main" id="{11BEDF1D-4EDA-CDD3-6ABB-C721DBEA94F5}"/>
              </a:ext>
            </a:extLst>
          </p:cNvPr>
          <p:cNvGraphicFramePr>
            <a:graphicFrameLocks/>
          </p:cNvGraphicFramePr>
          <p:nvPr>
            <p:extLst>
              <p:ext uri="{D42A27DB-BD31-4B8C-83A1-F6EECF244321}">
                <p14:modId xmlns:p14="http://schemas.microsoft.com/office/powerpoint/2010/main" val="1756299894"/>
              </p:ext>
            </p:extLst>
          </p:nvPr>
        </p:nvGraphicFramePr>
        <p:xfrm>
          <a:off x="427220" y="1576635"/>
          <a:ext cx="8158884" cy="41866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062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7">
            <a:extLst>
              <a:ext uri="{FF2B5EF4-FFF2-40B4-BE49-F238E27FC236}">
                <a16:creationId xmlns:a16="http://schemas.microsoft.com/office/drawing/2014/main" id="{EC58BF22-51D2-B3AD-8D87-B08FCC8B66D4}"/>
              </a:ext>
            </a:extLst>
          </p:cNvPr>
          <p:cNvSpPr txBox="1">
            <a:spLocks/>
          </p:cNvSpPr>
          <p:nvPr/>
        </p:nvSpPr>
        <p:spPr>
          <a:xfrm>
            <a:off x="542939" y="313346"/>
            <a:ext cx="10515600" cy="1325563"/>
          </a:xfrm>
          <a:prstGeom prst="rect">
            <a:avLst/>
          </a:prstGeom>
        </p:spPr>
        <p:txBody>
          <a:bodyP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3600" dirty="0"/>
              <a:t>New passenger car sales </a:t>
            </a:r>
          </a:p>
          <a:p>
            <a:r>
              <a:rPr lang="en-GB" sz="1800" dirty="0"/>
              <a:t>- by powertrain (percent) </a:t>
            </a:r>
            <a:r>
              <a:rPr lang="en-GB" sz="1800" i="1" dirty="0"/>
              <a:t>Source: OFV</a:t>
            </a:r>
            <a:endParaRPr lang="nb-NO" sz="1800" i="1" dirty="0"/>
          </a:p>
        </p:txBody>
      </p:sp>
      <p:graphicFrame>
        <p:nvGraphicFramePr>
          <p:cNvPr id="3" name="Diagram 2">
            <a:extLst>
              <a:ext uri="{FF2B5EF4-FFF2-40B4-BE49-F238E27FC236}">
                <a16:creationId xmlns:a16="http://schemas.microsoft.com/office/drawing/2014/main" id="{80F41F58-BD5D-490A-1C51-CC8C1B5646BC}"/>
              </a:ext>
            </a:extLst>
          </p:cNvPr>
          <p:cNvGraphicFramePr>
            <a:graphicFrameLocks/>
          </p:cNvGraphicFramePr>
          <p:nvPr>
            <p:extLst>
              <p:ext uri="{D42A27DB-BD31-4B8C-83A1-F6EECF244321}">
                <p14:modId xmlns:p14="http://schemas.microsoft.com/office/powerpoint/2010/main" val="2176804885"/>
              </p:ext>
            </p:extLst>
          </p:nvPr>
        </p:nvGraphicFramePr>
        <p:xfrm>
          <a:off x="399039" y="1426128"/>
          <a:ext cx="8842284" cy="44211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782161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361</TotalTime>
  <Words>1503</Words>
  <Application>Microsoft Macintosh PowerPoint</Application>
  <PresentationFormat>Widescreen</PresentationFormat>
  <Paragraphs>225</Paragraphs>
  <Slides>31</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31</vt:i4>
      </vt:variant>
    </vt:vector>
  </HeadingPairs>
  <TitlesOfParts>
    <vt:vector size="37" baseType="lpstr">
      <vt:lpstr>Arial</vt:lpstr>
      <vt:lpstr>Calibri</vt:lpstr>
      <vt:lpstr>Calibri Light</vt:lpstr>
      <vt:lpstr>Times New Roman</vt:lpstr>
      <vt:lpstr>Wingdings</vt:lpstr>
      <vt:lpstr>Office-tema</vt:lpstr>
      <vt:lpstr>The Norwegian car market  and automotive trade</vt:lpstr>
      <vt:lpstr>Content</vt:lpstr>
      <vt:lpstr>PowerPoint-presentasjon</vt:lpstr>
      <vt:lpstr>BIL’s key areas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 User</dc:creator>
  <cp:lastModifiedBy>Microsoft Office User</cp:lastModifiedBy>
  <cp:revision>91</cp:revision>
  <dcterms:created xsi:type="dcterms:W3CDTF">2022-01-13T20:02:17Z</dcterms:created>
  <dcterms:modified xsi:type="dcterms:W3CDTF">2024-02-08T08:01:31Z</dcterms:modified>
</cp:coreProperties>
</file>