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2" r:id="rId3"/>
    <p:sldMasterId id="2147483694" r:id="rId4"/>
    <p:sldMasterId id="2147483701" r:id="rId5"/>
    <p:sldMasterId id="2147483712" r:id="rId6"/>
    <p:sldMasterId id="2147483737" r:id="rId7"/>
  </p:sldMasterIdLst>
  <p:notesMasterIdLst>
    <p:notesMasterId r:id="rId39"/>
  </p:notesMasterIdLst>
  <p:sldIdLst>
    <p:sldId id="263" r:id="rId8"/>
    <p:sldId id="268" r:id="rId9"/>
    <p:sldId id="1019" r:id="rId10"/>
    <p:sldId id="1020" r:id="rId11"/>
    <p:sldId id="1015" r:id="rId12"/>
    <p:sldId id="1016" r:id="rId13"/>
    <p:sldId id="1013" r:id="rId14"/>
    <p:sldId id="1014" r:id="rId15"/>
    <p:sldId id="1017" r:id="rId16"/>
    <p:sldId id="1018" r:id="rId17"/>
    <p:sldId id="1005" r:id="rId18"/>
    <p:sldId id="270" r:id="rId19"/>
    <p:sldId id="335" r:id="rId20"/>
    <p:sldId id="330" r:id="rId21"/>
    <p:sldId id="996" r:id="rId22"/>
    <p:sldId id="318" r:id="rId23"/>
    <p:sldId id="317" r:id="rId24"/>
    <p:sldId id="497" r:id="rId25"/>
    <p:sldId id="1006" r:id="rId26"/>
    <p:sldId id="314" r:id="rId27"/>
    <p:sldId id="291" r:id="rId28"/>
    <p:sldId id="306" r:id="rId29"/>
    <p:sldId id="316" r:id="rId30"/>
    <p:sldId id="300" r:id="rId31"/>
    <p:sldId id="302" r:id="rId32"/>
    <p:sldId id="308" r:id="rId33"/>
    <p:sldId id="1007" r:id="rId34"/>
    <p:sldId id="277" r:id="rId35"/>
    <p:sldId id="995" r:id="rId36"/>
    <p:sldId id="999" r:id="rId37"/>
    <p:sldId id="1008" r:id="rId3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2" autoAdjust="0"/>
    <p:restoredTop sz="90708" autoAdjust="0"/>
  </p:normalViewPr>
  <p:slideViewPr>
    <p:cSldViewPr snapToGrid="0" snapToObjects="1">
      <p:cViewPr varScale="1">
        <p:scale>
          <a:sx n="70" d="100"/>
          <a:sy n="70" d="100"/>
        </p:scale>
        <p:origin x="316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7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D969F-67E5-0848-B915-A3C82772DBA9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B9B25-5FF2-F144-BF56-A2E5A9D237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762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371600" algn="l"/>
                <a:tab pos="1828800" algn="l"/>
              </a:tabLst>
            </a:pP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EU: “small volumes” og “use case restrictions” –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fjernes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etter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hvert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1371600" algn="l"/>
                <a:tab pos="1828800" algn="l"/>
              </a:tabLst>
            </a:pP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Sertifisere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nivå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pr. 2025 / 2026</a:t>
            </a:r>
            <a:r>
              <a:rPr lang="en-GB" sz="1800" dirty="0">
                <a:solidFill>
                  <a:srgbClr val="0E57C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hvert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fall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tydelige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ambisjoner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om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ganske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nær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forestående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både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 </a:t>
            </a:r>
            <a:r>
              <a:rPr lang="en-GB" sz="1800" dirty="0" err="1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industrien</a:t>
            </a:r>
            <a:r>
              <a:rPr lang="en-GB" sz="1800" dirty="0">
                <a:solidFill>
                  <a:srgbClr val="0E57C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og i EU.</a:t>
            </a: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/>
          </a:p>
          <a:p>
            <a:r>
              <a:rPr lang="nb-NO" dirty="0"/>
              <a:t>ALKS = </a:t>
            </a:r>
            <a:r>
              <a:rPr lang="nb-NO" dirty="0" err="1"/>
              <a:t>Automated</a:t>
            </a:r>
            <a:r>
              <a:rPr lang="nb-NO" dirty="0"/>
              <a:t> Lane </a:t>
            </a:r>
            <a:r>
              <a:rPr lang="nb-NO" dirty="0" err="1"/>
              <a:t>Keeping</a:t>
            </a:r>
            <a:r>
              <a:rPr lang="nb-NO" dirty="0"/>
              <a:t> System</a:t>
            </a:r>
          </a:p>
          <a:p>
            <a:r>
              <a:rPr lang="nb-NO" dirty="0"/>
              <a:t>FRAV = </a:t>
            </a:r>
            <a:r>
              <a:rPr lang="nb-NO" dirty="0" err="1"/>
              <a:t>Functional</a:t>
            </a:r>
            <a:r>
              <a:rPr lang="nb-NO" dirty="0"/>
              <a:t> </a:t>
            </a:r>
            <a:r>
              <a:rPr lang="nb-NO" dirty="0" err="1"/>
              <a:t>Requirements</a:t>
            </a:r>
            <a:r>
              <a:rPr lang="nb-NO" dirty="0"/>
              <a:t> for </a:t>
            </a:r>
            <a:r>
              <a:rPr lang="nb-NO" dirty="0" err="1"/>
              <a:t>Automated</a:t>
            </a:r>
            <a:r>
              <a:rPr lang="nb-NO" dirty="0"/>
              <a:t> and </a:t>
            </a:r>
            <a:r>
              <a:rPr lang="nb-NO" dirty="0" err="1"/>
              <a:t>Autonomous</a:t>
            </a:r>
            <a:r>
              <a:rPr lang="nb-NO" dirty="0"/>
              <a:t> </a:t>
            </a:r>
            <a:r>
              <a:rPr lang="nb-NO" dirty="0" err="1"/>
              <a:t>Vehicles</a:t>
            </a:r>
            <a:endParaRPr lang="nb-NO" dirty="0"/>
          </a:p>
          <a:p>
            <a:r>
              <a:rPr lang="nb-NO" dirty="0"/>
              <a:t>VMAD= </a:t>
            </a:r>
            <a:r>
              <a:rPr lang="nb-NO" dirty="0" err="1"/>
              <a:t>Validation</a:t>
            </a:r>
            <a:r>
              <a:rPr lang="nb-NO" dirty="0"/>
              <a:t> Method for </a:t>
            </a:r>
            <a:r>
              <a:rPr lang="nb-NO" dirty="0" err="1"/>
              <a:t>Automated</a:t>
            </a:r>
            <a:r>
              <a:rPr lang="nb-NO" dirty="0"/>
              <a:t> Driving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B9B25-5FF2-F144-BF56-A2E5A9D2378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B9B25-5FF2-F144-BF56-A2E5A9D2378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1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/grøn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205250" cy="685859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77DB184-8D57-5841-9923-A4C2A313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2424584"/>
            <a:ext cx="11227993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E60B99A-FB58-4DF3-953D-2AB1BD6CC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330" y="682232"/>
            <a:ext cx="1632204" cy="1277112"/>
          </a:xfrm>
          <a:prstGeom prst="rect">
            <a:avLst/>
          </a:prstGeom>
        </p:spPr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16B21B53-4F94-406A-81C6-1FD94673C9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735" y="3794065"/>
            <a:ext cx="11240015" cy="71579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119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31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69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3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32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760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5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88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0735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9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7DB184-8D57-5841-9923-A4C2A313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765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9368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49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6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62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7DB184-8D57-5841-9923-A4C2A313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20B2601A-84AB-DB43-BBD1-57A876E0D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5282"/>
            <a:ext cx="10515600" cy="436086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61726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65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24DAB40A-87A3-784A-B32F-E2E67583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646CCFD-80FC-8045-BCDA-1E8DECBE4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799"/>
            <a:ext cx="12194679" cy="6868799"/>
          </a:xfrm>
          <a:prstGeom prst="rect">
            <a:avLst/>
          </a:prstGeom>
          <a:noFill/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93AA96A-942B-FB4D-883C-17D37B1E9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176" y="691487"/>
            <a:ext cx="1630439" cy="12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0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</p:spTree>
    <p:extLst>
      <p:ext uri="{BB962C8B-B14F-4D97-AF65-F5344CB8AC3E}">
        <p14:creationId xmlns:p14="http://schemas.microsoft.com/office/powerpoint/2010/main" val="1762380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5D464-134C-4C80-B41F-7081051DEBC1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758871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56F4-53F4-4744-8FEF-840AE151320B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202848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7DB184-8D57-5841-9923-A4C2A313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20B2601A-84AB-DB43-BBD1-57A876E0D8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95282"/>
            <a:ext cx="10515600" cy="4360862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2564464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CAE38-802C-4BCD-8E23-F653FABC34F1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237192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F7609-A126-430D-864C-5251E8DC0566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96149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2F580-C48E-4C14-8111-BE255E1134ED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628900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A974D-1DC4-4C29-960C-4F23E42A2DA2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2356701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50A2B-ED20-46DB-805A-96BB748EB760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2351858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7C1A6-5432-4A88-9199-948E52B80477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3906003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E22B0-3A17-45B7-AF4B-28357ACE90C3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962392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ja-JP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32B0-8A42-44E7-9B4D-3C2296BFBD2E}" type="slidenum">
              <a:rPr lang="ja-JP" altLang="fr-FR"/>
              <a:pPr/>
              <a:t>‹#›</a:t>
            </a:fld>
            <a:endParaRPr lang="fr-FR" altLang="ja-JP"/>
          </a:p>
        </p:txBody>
      </p:sp>
    </p:spTree>
    <p:extLst>
      <p:ext uri="{BB962C8B-B14F-4D97-AF65-F5344CB8AC3E}">
        <p14:creationId xmlns:p14="http://schemas.microsoft.com/office/powerpoint/2010/main" val="1073870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&amp; Clea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62656"/>
            <a:ext cx="6552000" cy="5760336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1476" y="4776256"/>
            <a:ext cx="5128057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543" y="4263684"/>
            <a:ext cx="5128057" cy="46892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293" y="5950462"/>
            <a:ext cx="5128057" cy="468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293" y="5433544"/>
            <a:ext cx="5128057" cy="46892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3" y="1269517"/>
            <a:ext cx="6552000" cy="132480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1000"/>
              </a:spcBef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FBF4A7-89C4-4FF1-966F-87899CB959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3" y="2641941"/>
            <a:ext cx="5129257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640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&amp; Effic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8800" y="62656"/>
            <a:ext cx="6551999" cy="5760336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655" y="47736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55" y="4262401"/>
            <a:ext cx="5131145" cy="46892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655" y="59508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55" y="5432401"/>
            <a:ext cx="5131145" cy="468924"/>
          </a:xfrm>
        </p:spPr>
        <p:txBody>
          <a:bodyPr anchor="b">
            <a:norm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4" y="1270800"/>
            <a:ext cx="6551999" cy="132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748D7AE-7360-4F04-917F-B1023206C2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4" y="2642400"/>
            <a:ext cx="5131145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920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tel og tekst ti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5CA556-7709-5E48-9C43-90BE4846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424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5EDA3F3-AC2B-0443-BB52-E1DF3DEEF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72030"/>
            <a:ext cx="6172200" cy="38036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F182E6C-7419-DF4B-829A-1BCDBA645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2030"/>
            <a:ext cx="3932237" cy="3811588"/>
          </a:xfrm>
        </p:spPr>
        <p:txBody>
          <a:bodyPr>
            <a:normAutofit/>
          </a:bodyPr>
          <a:lstStyle>
            <a:lvl1pPr marL="269875" indent="-269875">
              <a:buFont typeface="Arial" panose="020B0604020202020204" pitchFamily="34" charset="0"/>
              <a:buChar char="•"/>
              <a:tabLst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0820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&amp; Reliabl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8800" y="62656"/>
            <a:ext cx="6551999" cy="5760336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655" y="47736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55" y="4262401"/>
            <a:ext cx="5131145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655" y="59508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55" y="5432401"/>
            <a:ext cx="5131145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4" y="1270800"/>
            <a:ext cx="6551999" cy="132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04CB845-41BF-4CB7-8762-FBB7D086D1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4" y="2642400"/>
            <a:ext cx="5131145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7914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&amp; Competitiv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8800" y="62656"/>
            <a:ext cx="6551999" cy="5760335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205" y="47736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8205" y="4262401"/>
            <a:ext cx="5131145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205" y="5950801"/>
            <a:ext cx="5131145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205" y="5432401"/>
            <a:ext cx="5131145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4" y="1270800"/>
            <a:ext cx="6551999" cy="132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51AB848-4702-4B60-9FF1-B17BE2B62E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4" y="2642400"/>
            <a:ext cx="5131145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4869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8800" y="62656"/>
            <a:ext cx="6551998" cy="5760335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88" y="4773601"/>
            <a:ext cx="5131144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888" y="4262401"/>
            <a:ext cx="5131144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888" y="5950801"/>
            <a:ext cx="5131144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888" y="5432401"/>
            <a:ext cx="5131144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5" y="1270800"/>
            <a:ext cx="6551998" cy="132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720DCAA-6646-4D8D-8C0D-D020684BB9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5" y="2642400"/>
            <a:ext cx="5131144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7571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m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BF789E-BBE0-4966-8214-80F39986A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8800" y="62656"/>
            <a:ext cx="6551998" cy="5760334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3DD1D6E-A6EB-9D49-9ECD-B9B8F899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656" y="4773601"/>
            <a:ext cx="5131144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Location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FBE6697-921B-7044-8EA4-D47B4D317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56" y="4262401"/>
            <a:ext cx="5131144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Event name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E4FA5F0-5AC1-644B-86F5-9F0E7CBBB7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656" y="5950801"/>
            <a:ext cx="5131144" cy="468000"/>
          </a:xfrm>
        </p:spPr>
        <p:txBody>
          <a:bodyPr>
            <a:noAutofit/>
          </a:bodyPr>
          <a:lstStyle>
            <a:lvl1pPr marL="0" indent="0">
              <a:buNone/>
              <a:defRPr sz="2200" cap="none" baseline="0"/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05B4B22-EF35-194E-B0FA-A5D38E8100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56" y="5432401"/>
            <a:ext cx="5131144" cy="468924"/>
          </a:xfrm>
        </p:spPr>
        <p:txBody>
          <a:bodyPr anchor="b">
            <a:noAutofit/>
          </a:bodyPr>
          <a:lstStyle>
            <a:lvl1pPr marL="0" indent="0">
              <a:buNone/>
              <a:defRPr sz="22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23E90-EF52-4D37-96B6-1D361E075E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545" y="1270800"/>
            <a:ext cx="6551998" cy="1324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D41F7BE-4A69-4836-A531-6E33C95396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8112" y="4698070"/>
            <a:ext cx="2520000" cy="1235658"/>
          </a:xfrm>
          <a:prstGeom prst="rect">
            <a:avLst/>
          </a:prstGeom>
        </p:spPr>
      </p:pic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C237AFC2-EBB0-E342-B3C0-CE3DEF94AD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9016" y="3994151"/>
            <a:ext cx="2774462" cy="609112"/>
          </a:xfrm>
        </p:spPr>
        <p:txBody>
          <a:bodyPr wrap="non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noProof="0"/>
              <a:t>30 January 2022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595D4FC-E373-47BD-9253-EEE634870C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545" y="2642400"/>
            <a:ext cx="5131144" cy="10969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657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>
          <p15:clr>
            <a:srgbClr val="FBAE40"/>
          </p15:clr>
        </p15:guide>
        <p15:guide id="2" pos="365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EC49A-96B3-4F4D-8D6C-79F53C0B57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83200"/>
            <a:ext cx="10515600" cy="4694400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E14C6-4DF0-9E42-8380-AB7F6E61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BA99C8-64F6-4D1F-AB8C-A08309D92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B6C479AA-18BA-4E79-AE88-56E81177A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nl-BE" smtClean="0"/>
            </a:lvl1pPr>
          </a:lstStyle>
          <a:p>
            <a:pPr algn="l"/>
            <a:r>
              <a:rPr lang="nl-BE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1965862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FEC49A-96B3-4F4D-8D6C-79F53C0B57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68525"/>
            <a:ext cx="10515600" cy="4008437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7E14C6-4DF0-9E42-8380-AB7F6E61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BA99C8-64F6-4D1F-AB8C-A08309D92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9" name="Espace réservé du pied de page 7">
            <a:extLst>
              <a:ext uri="{FF2B5EF4-FFF2-40B4-BE49-F238E27FC236}">
                <a16:creationId xmlns:a16="http://schemas.microsoft.com/office/drawing/2014/main" id="{B6C479AA-18BA-4E79-AE88-56E81177A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A4B7F133-992D-4E17-A4C1-CF29F9097B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158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F27EA-4A1E-BD47-A741-B198F543E0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68525"/>
            <a:ext cx="5181600" cy="4008438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23654C-C7B3-1845-BD54-91D8C63EE07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168525"/>
            <a:ext cx="5181600" cy="4008438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CA05CF25-D252-684A-8482-96E21FC2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23EB23BE-6AFE-8043-82ED-BB5C5F765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531AFA-3B04-44AE-AE6F-8B97A2D9D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2732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DC9146-ABC4-481C-886C-1E94EBC83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107164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F27EA-4A1E-BD47-A741-B198F543E0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68525"/>
            <a:ext cx="3456000" cy="4008438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23654C-C7B3-1845-BD54-91D8C63EE07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66260" y="2169922"/>
            <a:ext cx="3456000" cy="4008438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CA05CF25-D252-684A-8482-96E21FC2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23EB23BE-6AFE-8043-82ED-BB5C5F765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2531AFA-3B04-44AE-AE6F-8B97A2D9D4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2732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DC9146-ABC4-481C-886C-1E94EBC83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E083C64C-3D90-76EB-CD13-2114CF15298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94319" y="2168525"/>
            <a:ext cx="3456000" cy="4008438"/>
          </a:xfrm>
        </p:spPr>
        <p:txBody>
          <a:bodyPr/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33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6E7ACA8-2949-4F43-B6A7-75563851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6" name="Espace réservé du pied de page 7">
            <a:extLst>
              <a:ext uri="{FF2B5EF4-FFF2-40B4-BE49-F238E27FC236}">
                <a16:creationId xmlns:a16="http://schemas.microsoft.com/office/drawing/2014/main" id="{551672BA-52D7-4898-AD50-D5491844F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629F584-6E89-40B4-89EE-9D9F656CC9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1995B6B-14DF-4DF8-9E19-09644EE8C9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62732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5695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E1B459-F051-184F-BACA-EFAF477025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2168525"/>
            <a:ext cx="6172200" cy="3692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A31A97-D135-AD4B-B0A5-0C423A499F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2948"/>
            <a:ext cx="3932237" cy="3696040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4554AC38-9205-DD4B-92E9-0AC450FE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5F3067-5BB3-4001-9F78-566319601C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9967265A-2D4C-4B85-B645-D7FEE4973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3451BFC3-0403-4BE4-90A4-EF1F0C64C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044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409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4C975C-AD83-6B4B-884B-800069D3FE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2168524"/>
            <a:ext cx="6172200" cy="369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/>
              <a:t>Click to change the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559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4C975C-AD83-6B4B-884B-800069D3FE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9788" y="2168524"/>
            <a:ext cx="6172200" cy="36925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to change the image</a:t>
            </a:r>
          </a:p>
          <a:p>
            <a:endParaRPr lang="en-GB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8788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ortrai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4C975C-AD83-6B4B-884B-800069D3FE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39787" y="2168524"/>
            <a:ext cx="2664000" cy="36163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to change the image</a:t>
            </a:r>
          </a:p>
          <a:p>
            <a:endParaRPr lang="en-GB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7" name="Espace réservé pour une image  2">
            <a:extLst>
              <a:ext uri="{FF2B5EF4-FFF2-40B4-BE49-F238E27FC236}">
                <a16:creationId xmlns:a16="http://schemas.microsoft.com/office/drawing/2014/main" id="{B7D9D811-9856-3544-9150-556207F68C1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130675" y="2168524"/>
            <a:ext cx="2664000" cy="36163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to change the image</a:t>
            </a:r>
          </a:p>
          <a:p>
            <a:endParaRPr lang="en-GB" noProof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8296BE0-ED7B-F547-9F49-9992197D4E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5392616"/>
            <a:ext cx="2664000" cy="6096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noProof="0"/>
              <a:t>Caption goes here, up to two lines maximum I would say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D1A6B248-844B-4E46-A439-A7BDB500CC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30675" y="5392616"/>
            <a:ext cx="2664000" cy="609600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>
              <a:buNone/>
              <a:defRPr sz="10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noProof="0"/>
              <a:t>Caption goes here, up to two lines maximum I would say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A8D3375-2ACF-47EC-ADDA-5D38729B1F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16195F25-2A8D-48B7-A934-5B885C5C7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34959C46-AEE6-40F8-90C9-7AEAB3D901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8911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D6F9C-D3B3-438A-A987-049C57114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8C5D3-8A3B-F94C-BECF-6BE38BB7C66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B452A-EED8-4AFD-920E-6A637B4F6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GB"/>
            </a:lvl1pPr>
          </a:lstStyle>
          <a:p>
            <a:pPr algn="l"/>
            <a:r>
              <a:rPr lang="nl-BE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4208804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Green &amp; Clean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 descr="A road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10D31893-9A22-473A-5525-3117CAD33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8212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9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&amp; Clean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6" name="Picture 5" descr="A road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7340DCE1-5BDA-DF6A-6ED6-848012FB3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788" y="2146066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3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Green &amp; Clean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31893-9A22-473A-5525-3117CAD33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12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2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&amp; Clean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0DCE1-5BDA-DF6A-6ED6-848012FB3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8" y="2146066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71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&amp; Efficient 1_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5177F-76C8-86BF-D8ED-A42BC6250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&amp; Efficient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E2A36-7FD3-2A3C-54A5-912228BEF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7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24DAB40A-87A3-784A-B32F-E2E67583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646CCFD-80FC-8045-BCDA-1E8DECBE4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799"/>
            <a:ext cx="12194679" cy="6868799"/>
          </a:xfrm>
          <a:prstGeom prst="rect">
            <a:avLst/>
          </a:prstGeom>
          <a:noFill/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93AA96A-942B-FB4D-883C-17D37B1E9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176" y="691487"/>
            <a:ext cx="1630439" cy="12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851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&amp; Efficient 1_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5177F-76C8-86BF-D8ED-A42BC6250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2168524"/>
            <a:ext cx="6174000" cy="34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2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 &amp; Efficient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E2A36-7FD3-2A3C-54A5-912228BEF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8" y="2168524"/>
            <a:ext cx="6174000" cy="347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43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fe &amp; Reliable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1B168-E34A-B417-EBD2-8319134CA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12" y="2168525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8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fe &amp; Reliable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DBE94-EDAC-6423-0785-D9B795ACB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88" y="2168525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&amp; Reliable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1B168-E34A-B417-EBD2-8319134CA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12" y="2168525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49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&amp; Reliable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DBE94-EDAC-6423-0785-D9B795ACB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88" y="2168525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 descr="A picture containing text, display, light&#10;&#10;Description automatically generated">
            <a:extLst>
              <a:ext uri="{FF2B5EF4-FFF2-40B4-BE49-F238E27FC236}">
                <a16:creationId xmlns:a16="http://schemas.microsoft.com/office/drawing/2014/main" id="{F0644938-5DFB-1D2E-035B-B22ABD148E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3188" y="2168525"/>
            <a:ext cx="6174000" cy="34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2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 descr="A picture containing text, display, light&#10;&#10;Description automatically generated">
            <a:extLst>
              <a:ext uri="{FF2B5EF4-FFF2-40B4-BE49-F238E27FC236}">
                <a16:creationId xmlns:a16="http://schemas.microsoft.com/office/drawing/2014/main" id="{7891E06D-7E55-9486-62BD-27C62BD99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788" y="2172547"/>
            <a:ext cx="6174000" cy="34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4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ad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44938-5DFB-1D2E-035B-B22ABD148E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895" y="2168525"/>
            <a:ext cx="6170586" cy="34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ad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91E06D-7E55-9486-62BD-27C62BD99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95" y="2172547"/>
            <a:ext cx="6170586" cy="347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4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89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&amp; Competitive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7DFC9BA-4CE3-AB52-4485-8A08CAA2C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9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&amp; Competitive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 descr="A picture containing indoor&#10;&#10;Description automatically generated">
            <a:extLst>
              <a:ext uri="{FF2B5EF4-FFF2-40B4-BE49-F238E27FC236}">
                <a16:creationId xmlns:a16="http://schemas.microsoft.com/office/drawing/2014/main" id="{778C15E0-ED37-7B91-D1AD-FA4C369F1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 &amp; Competitive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FC9BA-4CE3-AB52-4485-8A08CAA2C3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6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obal &amp; Competitive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C15E0-ED37-7B91-D1AD-FA4C369F1F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ment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 descr="A person working on a car&#10;&#10;Description automatically generated with low confidence">
            <a:extLst>
              <a:ext uri="{FF2B5EF4-FFF2-40B4-BE49-F238E27FC236}">
                <a16:creationId xmlns:a16="http://schemas.microsoft.com/office/drawing/2014/main" id="{CB11A9B1-4190-FBCB-BFB8-4546FD68C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31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9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ment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 descr="A person working on a car&#10;&#10;Description automatically generated with low confidence">
            <a:extLst>
              <a:ext uri="{FF2B5EF4-FFF2-40B4-BE49-F238E27FC236}">
                <a16:creationId xmlns:a16="http://schemas.microsoft.com/office/drawing/2014/main" id="{7AC5DDDC-3552-847F-6B2A-7FDB2CBFD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788" y="2146066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82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loyment Text 1/3 - Ima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8525"/>
            <a:ext cx="3932237" cy="3700462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C3F54114-DD25-4F44-ACF9-3E4844F4B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97C366-3F47-4CAE-9A7F-B7E56CAE84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26B48B-0D37-46A3-8DBE-DEC64F776EC0}"/>
              </a:ext>
            </a:extLst>
          </p:cNvPr>
          <p:cNvSpPr txBox="1">
            <a:spLocks/>
          </p:cNvSpPr>
          <p:nvPr userDrawn="1"/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www.acea.auto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2278DEBA-9C2F-4B6A-8C0B-52059DABC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1A9B1-4190-FBCB-BFB8-4546FD68C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2168524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0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loyment Image 2/3 -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D9947B-2D42-F446-963B-4CD288FC1A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421563" y="2168524"/>
            <a:ext cx="3932237" cy="3700463"/>
          </a:xfrm>
        </p:spPr>
        <p:txBody>
          <a:bodyPr>
            <a:no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change the text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AE714CD-BB19-1F43-B9C0-8C7EE4E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A8C5D3-8A3B-F94C-BECF-6BE38BB7C66C}" type="slidenum">
              <a:rPr lang="en-GB" noProof="0"/>
              <a:pPr/>
              <a:t>‹#›</a:t>
            </a:fld>
            <a:endParaRPr lang="en-GB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907578D-0247-4D3C-BB9A-048D59DD26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668"/>
            <a:ext cx="10515600" cy="712800"/>
          </a:xfrm>
        </p:spPr>
        <p:txBody>
          <a:bodyPr>
            <a:noAutofit/>
          </a:bodyPr>
          <a:lstStyle>
            <a:lvl1pPr marL="0" indent="0">
              <a:buNone/>
              <a:defRPr sz="4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nl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07E075-09BC-4B87-BC6E-791D65312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lang="en-GB" dirty="0"/>
            </a:lvl1pPr>
          </a:lstStyle>
          <a:p>
            <a:pPr algn="l"/>
            <a:r>
              <a:rPr lang="nl-BE"/>
              <a:t>www.acea.auto</a:t>
            </a:r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FCF2F359-5EBD-4565-B344-61C5E399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5225"/>
            <a:ext cx="10515600" cy="640129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30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>
                <a:solidFill>
                  <a:schemeClr val="tx2"/>
                </a:solidFill>
              </a:rPr>
              <a:t>Subtitle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5DDDC-3552-847F-6B2A-7FDB2CBFD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88" y="2146066"/>
            <a:ext cx="6174000" cy="34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" y="792827"/>
            <a:ext cx="12191999" cy="1924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ittel 1"/>
          <p:cNvSpPr>
            <a:spLocks noGrp="1"/>
          </p:cNvSpPr>
          <p:nvPr>
            <p:ph type="ctrTitle" hasCustomPrompt="1"/>
          </p:nvPr>
        </p:nvSpPr>
        <p:spPr>
          <a:xfrm>
            <a:off x="770466" y="792827"/>
            <a:ext cx="11421533" cy="1924665"/>
          </a:xfrm>
          <a:noFill/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nb-NO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Tittel</a:t>
            </a:r>
          </a:p>
        </p:txBody>
      </p:sp>
      <p:sp>
        <p:nvSpPr>
          <p:cNvPr id="20" name="Tittel 3">
            <a:extLst>
              <a:ext uri="{FF2B5EF4-FFF2-40B4-BE49-F238E27FC236}">
                <a16:creationId xmlns:a16="http://schemas.microsoft.com/office/drawing/2014/main" id="{B0DA562A-384A-4D13-BAAF-CAED135FEF93}"/>
              </a:ext>
            </a:extLst>
          </p:cNvPr>
          <p:cNvSpPr txBox="1">
            <a:spLocks/>
          </p:cNvSpPr>
          <p:nvPr userDrawn="1"/>
        </p:nvSpPr>
        <p:spPr>
          <a:xfrm>
            <a:off x="2392464" y="3432048"/>
            <a:ext cx="7407070" cy="210731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nb-NO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 Bold" charset="0"/>
              </a:defRPr>
            </a:lvl9pPr>
          </a:lstStyle>
          <a:p>
            <a:pPr algn="ctr">
              <a:spcBef>
                <a:spcPct val="20000"/>
              </a:spcBef>
              <a:spcAft>
                <a:spcPts val="1800"/>
              </a:spcAft>
            </a:pPr>
            <a:endParaRPr lang="nb-NO" sz="2400" b="1" kern="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21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616199" y="3657822"/>
            <a:ext cx="6959600" cy="1655762"/>
          </a:xfrm>
        </p:spPr>
        <p:txBody>
          <a:bodyPr>
            <a:normAutofit lnSpcReduction="10000"/>
          </a:bodyPr>
          <a:lstStyle>
            <a:lvl1pPr marL="0" indent="0" algn="ctr">
              <a:buNone/>
              <a:defRPr b="0" baseline="0"/>
            </a:lvl1pPr>
          </a:lstStyle>
          <a:p>
            <a:r>
              <a:rPr lang="nb-NO" dirty="0">
                <a:latin typeface="Arial" charset="0"/>
                <a:ea typeface="Arial" charset="0"/>
                <a:cs typeface="Arial" charset="0"/>
              </a:rPr>
              <a:t>Undertittel</a:t>
            </a:r>
          </a:p>
          <a:p>
            <a:endParaRPr lang="nb-NO" dirty="0">
              <a:latin typeface="Arial" charset="0"/>
              <a:ea typeface="Arial" charset="0"/>
              <a:cs typeface="Arial" charset="0"/>
            </a:endParaRPr>
          </a:p>
          <a:p>
            <a:r>
              <a:rPr lang="nb-NO" dirty="0">
                <a:latin typeface="Arial" charset="0"/>
                <a:ea typeface="Arial" charset="0"/>
                <a:cs typeface="Arial" charset="0"/>
              </a:rPr>
              <a:t>Dato, navn, sted...</a:t>
            </a:r>
          </a:p>
        </p:txBody>
      </p:sp>
      <p:pic>
        <p:nvPicPr>
          <p:cNvPr id="25" name="Bild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4" b="25131"/>
          <a:stretch/>
        </p:blipFill>
        <p:spPr>
          <a:xfrm>
            <a:off x="5480049" y="5941103"/>
            <a:ext cx="1231900" cy="6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03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389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700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60524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3299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762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53347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1326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0863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228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0834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252B-6A22-0541-9144-62FB7EBE75A2}" type="datetimeFigureOut">
              <a:rPr lang="nb-NO" smtClean="0"/>
              <a:t>13.12.2023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08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61A440F-043C-7141-AEE0-D9114260A3F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200" y="-3599"/>
            <a:ext cx="12194679" cy="6868799"/>
          </a:xfrm>
          <a:prstGeom prst="rect">
            <a:avLst/>
          </a:prstGeo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370F29-5AC6-2243-B395-187BD5D54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</p:txBody>
      </p:sp>
      <p:sp>
        <p:nvSpPr>
          <p:cNvPr id="8" name="Plassholder for tittel 7">
            <a:extLst>
              <a:ext uri="{FF2B5EF4-FFF2-40B4-BE49-F238E27FC236}">
                <a16:creationId xmlns:a16="http://schemas.microsoft.com/office/drawing/2014/main" id="{F0C605D0-395B-194C-BEE2-13D9B4EF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3403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4" r:id="rId3"/>
    <p:sldLayoutId id="2147483657" r:id="rId4"/>
    <p:sldLayoutId id="2147483658" r:id="rId5"/>
    <p:sldLayoutId id="214748364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14375" indent="-2571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27FF52A-38EB-A127-9A2C-23200E0A6F2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200" y="-3599"/>
            <a:ext cx="12194679" cy="686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714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/>
              <a:t>Cliquez pour modifier les styles du texte du masque</a:t>
            </a:r>
          </a:p>
          <a:p>
            <a:pPr lvl="1"/>
            <a:r>
              <a:rPr lang="fr-FR" altLang="ja-JP" dirty="0"/>
              <a:t>Deuxième niveau</a:t>
            </a:r>
          </a:p>
          <a:p>
            <a:pPr lvl="2"/>
            <a:r>
              <a:rPr lang="fr-FR" altLang="ja-JP" dirty="0"/>
              <a:t>Troisième niveau</a:t>
            </a:r>
          </a:p>
          <a:p>
            <a:pPr lvl="3"/>
            <a:r>
              <a:rPr lang="fr-FR" altLang="ja-JP" dirty="0"/>
              <a:t>Quatrième niveau</a:t>
            </a:r>
          </a:p>
          <a:p>
            <a:pPr lvl="4"/>
            <a:r>
              <a:rPr lang="fr-FR" altLang="ja-JP" dirty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34" charset="-128"/>
              </a:defRPr>
            </a:lvl1pPr>
          </a:lstStyle>
          <a:p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34" charset="-128"/>
              </a:defRPr>
            </a:lvl1pPr>
          </a:lstStyle>
          <a:p>
            <a:r>
              <a:rPr lang="ja-JP" altLang="fr-FR"/>
              <a:t>YvdS - 28 May 06</a:t>
            </a: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34" charset="-128"/>
              </a:defRPr>
            </a:lvl1pPr>
          </a:lstStyle>
          <a:p>
            <a:fld id="{841ADF96-E6CA-4184-9617-4AA0842E2F41}" type="slidenum">
              <a:rPr lang="ja-JP" altLang="fr-FR"/>
              <a:pPr/>
              <a:t>‹#›</a:t>
            </a:fld>
            <a:endParaRPr lang="fr-FR" altLang="ja-JP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B46A37-F33C-41AB-9E4D-A2DA39E86E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" y="116632"/>
            <a:ext cx="2844000" cy="90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8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4E0C99-6051-0E4F-B2B6-CE517A3D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>
                <a:solidFill>
                  <a:srgbClr val="002D41"/>
                </a:solidFill>
                <a:effectLst/>
                <a:latin typeface="Arial Narrow" panose="020B0604020202020204" pitchFamily="34" charset="0"/>
              </a:rPr>
              <a:t>TITLE OF THE PRESENTATION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E76F9-407C-3E4B-AF6D-19A67C08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95D727-71EA-8743-BD42-D307324A5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8C5D3-8A3B-F94C-BECF-6BE38BB7C66C}" type="slidenum">
              <a:rPr lang="en-GB" noProof="0"/>
              <a:t>‹#›</a:t>
            </a:fld>
            <a:endParaRPr lang="en-GB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5DF4FA-834E-B04D-AB13-D14C6DB98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400" b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en-GB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387279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BE" sz="4500" b="0" i="0" kern="1200" cap="all" baseline="0">
          <a:solidFill>
            <a:schemeClr val="accent1"/>
          </a:solidFill>
          <a:effectLst/>
          <a:latin typeface="+mj-lt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4E0C99-6051-0E4F-B2B6-CE517A3D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>
                <a:solidFill>
                  <a:srgbClr val="002D41"/>
                </a:solidFill>
                <a:effectLst/>
                <a:latin typeface="Arial Narrow" panose="020B0604020202020204" pitchFamily="34" charset="0"/>
              </a:rPr>
              <a:t>TITLE OF THE PRESENTATION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E76F9-407C-3E4B-AF6D-19A67C08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95D727-71EA-8743-BD42-D307324A5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8C5D3-8A3B-F94C-BECF-6BE38BB7C66C}" type="slidenum">
              <a:rPr lang="en-GB" noProof="0"/>
              <a:t>‹#›</a:t>
            </a:fld>
            <a:endParaRPr lang="en-GB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5DF4FA-834E-B04D-AB13-D14C6DB98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400" b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en-GB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15675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BE" sz="4500" b="0" i="0" kern="1200" cap="all" baseline="0">
          <a:solidFill>
            <a:schemeClr val="accent1"/>
          </a:solidFill>
          <a:effectLst/>
          <a:latin typeface="+mj-lt"/>
          <a:ea typeface="+mj-ea"/>
          <a:cs typeface="Arial Narrow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35718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4738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351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90700" indent="-35718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4E0C99-6051-0E4F-B2B6-CE517A3D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>
                <a:solidFill>
                  <a:srgbClr val="002D41"/>
                </a:solidFill>
                <a:effectLst/>
                <a:latin typeface="Arial Narrow" panose="020B0604020202020204" pitchFamily="34" charset="0"/>
              </a:rPr>
              <a:t>TITLE OF THE PRESENTATION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E76F9-407C-3E4B-AF6D-19A67C08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change the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95D727-71EA-8743-BD42-D307324A5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8C5D3-8A3B-F94C-BECF-6BE38BB7C66C}" type="slidenum">
              <a:rPr lang="en-GB" noProof="0"/>
              <a:t>‹#›</a:t>
            </a:fld>
            <a:endParaRPr lang="en-GB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5DF4FA-834E-B04D-AB13-D14C6DB98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ctr">
              <a:defRPr sz="1400" b="0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pPr algn="l"/>
            <a:r>
              <a:rPr lang="en-GB"/>
              <a:t>www.acea.auto</a:t>
            </a:r>
          </a:p>
        </p:txBody>
      </p:sp>
    </p:spTree>
    <p:extLst>
      <p:ext uri="{BB962C8B-B14F-4D97-AF65-F5344CB8AC3E}">
        <p14:creationId xmlns:p14="http://schemas.microsoft.com/office/powerpoint/2010/main" val="403280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BE" sz="4500" b="0" i="0" kern="1200" cap="all" baseline="0">
          <a:solidFill>
            <a:schemeClr val="accent1"/>
          </a:solidFill>
          <a:effectLst/>
          <a:latin typeface="+mj-lt"/>
          <a:ea typeface="+mj-ea"/>
          <a:cs typeface="Arial Narrow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5963" indent="-35718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4738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351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90700" indent="-357188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0" r="4829" b="7028"/>
          <a:stretch/>
        </p:blipFill>
        <p:spPr>
          <a:xfrm>
            <a:off x="0" y="6175908"/>
            <a:ext cx="4861367" cy="68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 rotWithShape="1"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0" r="4829" b="7028"/>
          <a:stretch/>
        </p:blipFill>
        <p:spPr>
          <a:xfrm>
            <a:off x="4861367" y="6175907"/>
            <a:ext cx="4861367" cy="68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0" r="51659" b="7028"/>
          <a:stretch/>
        </p:blipFill>
        <p:spPr>
          <a:xfrm>
            <a:off x="9722735" y="6175907"/>
            <a:ext cx="2469266" cy="6820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ktangel 7"/>
          <p:cNvSpPr/>
          <p:nvPr userDrawn="1"/>
        </p:nvSpPr>
        <p:spPr>
          <a:xfrm>
            <a:off x="0" y="0"/>
            <a:ext cx="12192000" cy="1473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21733"/>
            <a:ext cx="10515600" cy="1151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97B252B-6A22-0541-9144-62FB7EBE75A2}" type="datetimeFigureOut">
              <a:rPr lang="nb-NO" smtClean="0"/>
              <a:pPr/>
              <a:t>13.12.2023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50" y="6255975"/>
            <a:ext cx="1282684" cy="4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60000"/>
        <a:buFontTx/>
        <a:buBlip>
          <a:blip r:embed="rId15"/>
        </a:buBlip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5"/>
        </a:buBlip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5"/>
        </a:buBlip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5"/>
        </a:buBlip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Tx/>
        <a:buBlip>
          <a:blip r:embed="rId15"/>
        </a:buBlip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ica.net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ea.auto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NL/lov/2017-12-15-112" TargetMode="External"/><Relationship Id="rId2" Type="http://schemas.openxmlformats.org/officeDocument/2006/relationships/hyperlink" Target="https://www.vegvesen.no/fag/trafikk/its-portalen/automatisert-vegtransport/utproving-av-selvkjorende-kjoretoy/#:~:text=Du%20m%C3%A5%20s%C3%B8ke%20om%20tillatelse,lovlig%20uten%20tillatelse%20fra%20Vegdirektoratet.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9F5CCA3-6874-C1A4-2660-8296B294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7200" b="1" dirty="0"/>
              <a:t>OVERBLIKK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F3181C8-3C98-BE71-2205-8CA5E2776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735" y="3794065"/>
            <a:ext cx="11240015" cy="1534393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HVA SKJER INNEN SELVKJØRENDE BILER</a:t>
            </a:r>
          </a:p>
          <a:p>
            <a:r>
              <a:rPr lang="nb-NO" sz="3600" b="1" dirty="0">
                <a:solidFill>
                  <a:schemeClr val="bg1"/>
                </a:solidFill>
              </a:rPr>
              <a:t>(«Bruttopresentasjon»)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D06C8AF-BCFB-B3D9-57B4-4122CFB8AA19}"/>
              </a:ext>
            </a:extLst>
          </p:cNvPr>
          <p:cNvSpPr txBox="1"/>
          <p:nvPr/>
        </p:nvSpPr>
        <p:spPr>
          <a:xfrm>
            <a:off x="282633" y="6171616"/>
            <a:ext cx="3948545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Desember 2023, Tore Lillemork, BIL</a:t>
            </a:r>
          </a:p>
        </p:txBody>
      </p:sp>
    </p:spTree>
    <p:extLst>
      <p:ext uri="{BB962C8B-B14F-4D97-AF65-F5344CB8AC3E}">
        <p14:creationId xmlns:p14="http://schemas.microsoft.com/office/powerpoint/2010/main" val="22078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2B7EA5-101B-54A6-54CA-AAAA5136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6843CE3-B995-3AE8-0165-F617C78BA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A829AB-728B-106E-7147-04D39764B3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9" r="8964"/>
          <a:stretch/>
        </p:blipFill>
        <p:spPr>
          <a:xfrm>
            <a:off x="1579418" y="0"/>
            <a:ext cx="901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1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9C2DAE-5B6D-C1D4-0053-A8858B51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>
            <a:normAutofit/>
          </a:bodyPr>
          <a:lstStyle/>
          <a:p>
            <a:r>
              <a:rPr lang="nb-NO" b="1" u="sng" dirty="0">
                <a:latin typeface="Arial" panose="020B0604020202020204" pitchFamily="34" charset="0"/>
                <a:cs typeface="Arial" panose="020B0604020202020204" pitchFamily="34" charset="0"/>
              </a:rPr>
              <a:t>Litt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fra 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OICA</a:t>
            </a:r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 Technical Committee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CCF1D3-FE1B-F2A3-4675-FDA23E526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017520"/>
            <a:ext cx="10515600" cy="3238624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387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24A041-173A-5A20-68B4-149568F77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2127" y="91441"/>
            <a:ext cx="9882352" cy="665017"/>
          </a:xfrm>
        </p:spPr>
        <p:txBody>
          <a:bodyPr>
            <a:noAutofit/>
          </a:bodyPr>
          <a:lstStyle/>
          <a:p>
            <a:pPr algn="ctr"/>
            <a:r>
              <a:rPr lang="en-GB" sz="24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OICAs Roadmap for Automated Driving Systems (ADS) </a:t>
            </a:r>
            <a:r>
              <a:rPr lang="en-GB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en-GB" sz="28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pr. OICA Technical Committee 193, </a:t>
            </a:r>
            <a:r>
              <a:rPr lang="en-GB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Istanbul, 17.-18. </a:t>
            </a:r>
            <a:r>
              <a:rPr lang="en-GB" b="1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oktober</a:t>
            </a:r>
            <a:r>
              <a:rPr lang="en-GB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nb-NO" b="1" dirty="0"/>
          </a:p>
        </p:txBody>
      </p:sp>
      <p:pic>
        <p:nvPicPr>
          <p:cNvPr id="4" name="Bilde 3" descr="Et bilde som inneholder tekst, skjermbilde, programvare, multimedia&#10;&#10;Automatisk generert beskrivelse">
            <a:extLst>
              <a:ext uri="{FF2B5EF4-FFF2-40B4-BE49-F238E27FC236}">
                <a16:creationId xmlns:a16="http://schemas.microsoft.com/office/drawing/2014/main" id="{6908160C-78DB-714D-663F-E5EF86E3A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17816" r="19956" b="17446"/>
          <a:stretch/>
        </p:blipFill>
        <p:spPr bwMode="auto">
          <a:xfrm>
            <a:off x="1599666" y="931025"/>
            <a:ext cx="10445476" cy="5527963"/>
          </a:xfrm>
          <a:prstGeom prst="rect">
            <a:avLst/>
          </a:prstGeom>
          <a:ln w="38100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39E7994-867A-CF83-A418-B3CDA9BDDC39}"/>
              </a:ext>
            </a:extLst>
          </p:cNvPr>
          <p:cNvSpPr/>
          <p:nvPr/>
        </p:nvSpPr>
        <p:spPr>
          <a:xfrm>
            <a:off x="7350760" y="2948940"/>
            <a:ext cx="3896360" cy="96012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759996-7FD2-F7A9-66BD-63A779C762BD}"/>
              </a:ext>
            </a:extLst>
          </p:cNvPr>
          <p:cNvSpPr/>
          <p:nvPr/>
        </p:nvSpPr>
        <p:spPr>
          <a:xfrm>
            <a:off x="1511069" y="5346700"/>
            <a:ext cx="2306320" cy="96012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63F1A7D-62DA-45D1-89B5-E2DB95D2CBEA}"/>
              </a:ext>
            </a:extLst>
          </p:cNvPr>
          <p:cNvSpPr/>
          <p:nvPr/>
        </p:nvSpPr>
        <p:spPr>
          <a:xfrm>
            <a:off x="10680931" y="5642495"/>
            <a:ext cx="812800" cy="56896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D26D8D6-42BD-B4A5-9450-C615CBDCCFA8}"/>
              </a:ext>
            </a:extLst>
          </p:cNvPr>
          <p:cNvSpPr/>
          <p:nvPr/>
        </p:nvSpPr>
        <p:spPr>
          <a:xfrm>
            <a:off x="2434244" y="2948940"/>
            <a:ext cx="812800" cy="56896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7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1739-532A-48D7-9E0B-324E7E0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ADAS - Driving Assistance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7D4325-E41A-1B86-94A9-1DCD34590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270376" cy="4781127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000" dirty="0"/>
              <a:t>UN R79  (Steering assistance)</a:t>
            </a:r>
          </a:p>
          <a:p>
            <a:pPr marL="0" indent="0">
              <a:spcBef>
                <a:spcPts val="900"/>
              </a:spcBef>
              <a:buNone/>
            </a:pPr>
            <a:endParaRPr lang="en-US" sz="1200" dirty="0"/>
          </a:p>
          <a:p>
            <a:pPr lvl="1">
              <a:spcBef>
                <a:spcPts val="900"/>
              </a:spcBef>
            </a:pPr>
            <a:r>
              <a:rPr lang="en-US" sz="1600" dirty="0"/>
              <a:t>Remote Control Parking (RCP) for combination</a:t>
            </a:r>
          </a:p>
          <a:p>
            <a:pPr lvl="2">
              <a:spcBef>
                <a:spcPts val="900"/>
              </a:spcBef>
            </a:pPr>
            <a:r>
              <a:rPr lang="en-US" sz="1400" dirty="0"/>
              <a:t>RCP covers low-speed maneuvers for M and N</a:t>
            </a:r>
          </a:p>
          <a:p>
            <a:pPr lvl="2">
              <a:spcBef>
                <a:spcPts val="900"/>
              </a:spcBef>
            </a:pPr>
            <a:r>
              <a:rPr lang="en-US" sz="1400" dirty="0"/>
              <a:t>Industry official GRVA document</a:t>
            </a:r>
          </a:p>
          <a:p>
            <a:pPr lvl="2">
              <a:spcBef>
                <a:spcPts val="900"/>
              </a:spcBef>
            </a:pPr>
            <a:r>
              <a:rPr lang="en-US" sz="1400" dirty="0"/>
              <a:t>Industry expected to organize technical meeting to address CPs concern</a:t>
            </a:r>
          </a:p>
          <a:p>
            <a:pPr lvl="1">
              <a:spcBef>
                <a:spcPts val="900"/>
              </a:spcBef>
            </a:pPr>
            <a:endParaRPr lang="en-US" sz="1600" dirty="0"/>
          </a:p>
          <a:p>
            <a:pPr lvl="1">
              <a:spcBef>
                <a:spcPts val="900"/>
              </a:spcBef>
            </a:pPr>
            <a:r>
              <a:rPr lang="en-US" sz="1600" dirty="0"/>
              <a:t>ACSF-B1 Emergency corridor</a:t>
            </a:r>
          </a:p>
          <a:p>
            <a:pPr lvl="2">
              <a:spcBef>
                <a:spcPts val="900"/>
              </a:spcBef>
            </a:pPr>
            <a:r>
              <a:rPr lang="en-US" sz="1400" dirty="0"/>
              <a:t>No progress</a:t>
            </a:r>
          </a:p>
          <a:p>
            <a:pPr lvl="2">
              <a:spcBef>
                <a:spcPts val="900"/>
              </a:spcBef>
            </a:pPr>
            <a:r>
              <a:rPr lang="en-US" sz="1400" dirty="0">
                <a:solidFill>
                  <a:srgbClr val="FF0000"/>
                </a:solidFill>
              </a:rPr>
              <a:t>New OICA approach</a:t>
            </a:r>
            <a:r>
              <a:rPr lang="en-US" sz="1400" dirty="0"/>
              <a:t>:</a:t>
            </a:r>
          </a:p>
          <a:p>
            <a:pPr marL="1168400" lvl="2" indent="0">
              <a:spcBef>
                <a:spcPts val="900"/>
              </a:spcBef>
              <a:buNone/>
            </a:pPr>
            <a:r>
              <a:rPr lang="en-US" sz="1400" dirty="0"/>
              <a:t>Work on it in the frame of DCAS regulation.</a:t>
            </a:r>
          </a:p>
          <a:p>
            <a:pPr marL="1168400" lvl="2" indent="0">
              <a:spcBef>
                <a:spcPts val="900"/>
              </a:spcBef>
              <a:buNone/>
            </a:pPr>
            <a:r>
              <a:rPr lang="en-US" sz="1400" dirty="0"/>
              <a:t>Carry it back to R79 afterwards, if possible.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E9ADD5-8982-BE83-BECD-5400C94EF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803054" cy="4781127"/>
          </a:xfrm>
        </p:spPr>
        <p:txBody>
          <a:bodyPr/>
          <a:lstStyle/>
          <a:p>
            <a:pPr marL="342900" lvl="1" indent="-342900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000" dirty="0">
                <a:ea typeface="+mn-ea"/>
                <a:cs typeface="+mn-cs"/>
              </a:rPr>
              <a:t>New DCAS regulation   </a:t>
            </a:r>
            <a:r>
              <a:rPr lang="en-US" sz="1200" dirty="0">
                <a:ea typeface="+mn-ea"/>
                <a:cs typeface="+mn-cs"/>
              </a:rPr>
              <a:t>(Driver Control Assistance Systems)</a:t>
            </a:r>
          </a:p>
          <a:p>
            <a:pPr marL="0" lvl="1" indent="0">
              <a:spcBef>
                <a:spcPts val="900"/>
              </a:spcBef>
              <a:buNone/>
            </a:pPr>
            <a:endParaRPr lang="en-US" sz="1200" dirty="0">
              <a:ea typeface="+mn-ea"/>
              <a:cs typeface="+mn-cs"/>
            </a:endParaRPr>
          </a:p>
          <a:p>
            <a:pPr lvl="1">
              <a:spcBef>
                <a:spcPts val="900"/>
              </a:spcBef>
            </a:pPr>
            <a:r>
              <a:rPr lang="en-US" sz="1600" dirty="0"/>
              <a:t>Agreement to prioritize items in </a:t>
            </a:r>
            <a:r>
              <a:rPr lang="en-US" sz="1600" dirty="0">
                <a:solidFill>
                  <a:srgbClr val="FF0000"/>
                </a:solidFill>
              </a:rPr>
              <a:t>two steps</a:t>
            </a:r>
            <a:r>
              <a:rPr lang="en-US" sz="1600" dirty="0"/>
              <a:t>:</a:t>
            </a:r>
          </a:p>
          <a:p>
            <a:pPr marL="803275" lvl="1" indent="0">
              <a:spcBef>
                <a:spcPts val="900"/>
              </a:spcBef>
              <a:buNone/>
            </a:pPr>
            <a:r>
              <a:rPr lang="en-US" sz="1600" dirty="0"/>
              <a:t>Priority 1:	- General requirements</a:t>
            </a:r>
          </a:p>
          <a:p>
            <a:pPr marL="457200" lvl="1" indent="0">
              <a:spcBef>
                <a:spcPts val="900"/>
              </a:spcBef>
              <a:buNone/>
            </a:pPr>
            <a:r>
              <a:rPr lang="en-US" sz="1600" dirty="0"/>
              <a:t>		- Driver initiated maneuvers (beyond R79)</a:t>
            </a:r>
          </a:p>
          <a:p>
            <a:pPr marL="803275" lvl="1" indent="0">
              <a:spcBef>
                <a:spcPts val="900"/>
              </a:spcBef>
              <a:buNone/>
            </a:pPr>
            <a:r>
              <a:rPr lang="en-US" sz="1600" dirty="0"/>
              <a:t>Priority 2:	- System-initiated maneuvers</a:t>
            </a:r>
          </a:p>
          <a:p>
            <a:pPr marL="457200" lvl="1" indent="0">
              <a:spcBef>
                <a:spcPts val="900"/>
              </a:spcBef>
              <a:buNone/>
            </a:pPr>
            <a:r>
              <a:rPr lang="en-US" sz="1600" dirty="0"/>
              <a:t>		- Hands-free driving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Priorities still to be finalized. </a:t>
            </a:r>
            <a:r>
              <a:rPr lang="en-US" sz="1400" dirty="0"/>
              <a:t>(see EC doc. GRVA-17-25)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step for endorsement at </a:t>
            </a:r>
            <a:r>
              <a:rPr lang="en-US" sz="1600" dirty="0">
                <a:solidFill>
                  <a:srgbClr val="FF0000"/>
                </a:solidFill>
              </a:rPr>
              <a:t>GRVA of Jan 2024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Highlights:</a:t>
            </a:r>
          </a:p>
          <a:p>
            <a:pPr lvl="2">
              <a:spcBef>
                <a:spcPts val="900"/>
              </a:spcBef>
            </a:pPr>
            <a:r>
              <a:rPr lang="en-US" sz="1200" dirty="0"/>
              <a:t>DSSAD for DCAS ? (potential collaboration between TF-ADAS and EDR/DSSAD IWG)</a:t>
            </a:r>
          </a:p>
          <a:p>
            <a:pPr lvl="2">
              <a:spcBef>
                <a:spcPts val="900"/>
              </a:spcBef>
            </a:pPr>
            <a:r>
              <a:rPr lang="en-US" sz="1200" dirty="0"/>
              <a:t>Relationship between R79 and DCAS regulation.</a:t>
            </a:r>
          </a:p>
          <a:p>
            <a:pPr lvl="2">
              <a:spcBef>
                <a:spcPts val="900"/>
              </a:spcBef>
            </a:pPr>
            <a:r>
              <a:rPr lang="en-GB" sz="1200" dirty="0"/>
              <a:t>Speed limit compliance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799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EEC9-0549-4829-A93B-0F490B92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ADAS - Emergency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BC314-8F9E-4E91-9DE6-A632E08E51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US" sz="2000" dirty="0"/>
              <a:t>AEBS virtual testing </a:t>
            </a:r>
            <a:r>
              <a:rPr lang="en-GB" sz="1200" dirty="0"/>
              <a:t>(GRVA/2023/22 and GRVA-17-22)</a:t>
            </a:r>
            <a:endParaRPr lang="en-US" sz="1200" dirty="0"/>
          </a:p>
          <a:p>
            <a:pPr lvl="1">
              <a:spcBef>
                <a:spcPts val="900"/>
              </a:spcBef>
            </a:pPr>
            <a:r>
              <a:rPr lang="en-GB" sz="1600" dirty="0"/>
              <a:t>Proposal from France to regulate the use of virtual testing for approval.</a:t>
            </a:r>
          </a:p>
          <a:p>
            <a:pPr lvl="1">
              <a:spcBef>
                <a:spcPts val="900"/>
              </a:spcBef>
            </a:pPr>
            <a:r>
              <a:rPr lang="en-GB" sz="1600" dirty="0"/>
              <a:t>The proposal is building on VMAD NATM.</a:t>
            </a:r>
            <a:endParaRPr lang="en-US" sz="1600" dirty="0"/>
          </a:p>
          <a:p>
            <a:pPr lvl="1">
              <a:spcBef>
                <a:spcPts val="900"/>
              </a:spcBef>
            </a:pPr>
            <a:r>
              <a:rPr lang="en-GB" sz="1600" dirty="0"/>
              <a:t>Concerns from industry, Germany, NL and UK...</a:t>
            </a:r>
            <a:endParaRPr lang="en-US" sz="1600" dirty="0"/>
          </a:p>
          <a:p>
            <a:pPr lvl="1">
              <a:spcBef>
                <a:spcPts val="900"/>
              </a:spcBef>
            </a:pPr>
            <a:r>
              <a:rPr lang="en-GB" sz="1600" dirty="0"/>
              <a:t>Workshop on November 7 (Paris), to address concerns from industry, Germany, NL, UK…</a:t>
            </a:r>
            <a:endParaRPr lang="en-US" sz="1600" dirty="0"/>
          </a:p>
          <a:p>
            <a:pPr marL="457200" lvl="1" indent="0">
              <a:spcBef>
                <a:spcPts val="900"/>
              </a:spcBef>
              <a:buNone/>
            </a:pPr>
            <a:endParaRPr lang="en-US" sz="1600" dirty="0"/>
          </a:p>
          <a:p>
            <a:pPr marL="342900" lvl="1" indent="-342900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2000" dirty="0"/>
              <a:t>Urban Emergency Braking System (</a:t>
            </a:r>
            <a:r>
              <a:rPr lang="en-US" sz="2000" dirty="0">
                <a:ea typeface="+mn-ea"/>
                <a:cs typeface="+mn-cs"/>
              </a:rPr>
              <a:t>UEBS)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UEBS is on-hold, yet kept on agenda of GRVA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UEBS is subject to progress at GRSG on Emergency Motion Inhibit System (EMIS)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To be monitored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E6195-A35F-4DDB-B0E0-9A50079AF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803056" cy="4983161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sz="2000" dirty="0"/>
              <a:t>Acceleration Control for Pedal Error (ACPE) 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Confirmation that HCVs are excluded from scope</a:t>
            </a:r>
          </a:p>
          <a:p>
            <a:pPr lvl="1">
              <a:spcBef>
                <a:spcPts val="900"/>
              </a:spcBef>
            </a:pPr>
            <a:r>
              <a:rPr lang="en-US" altLang="ja-JP" sz="1600" dirty="0"/>
              <a:t>Industry proposal to keep M1 only (exclude N1)</a:t>
            </a:r>
            <a:endParaRPr lang="en-US" sz="1600" dirty="0"/>
          </a:p>
          <a:p>
            <a:pPr lvl="1">
              <a:spcBef>
                <a:spcPts val="900"/>
              </a:spcBef>
            </a:pPr>
            <a:r>
              <a:rPr lang="en-US" altLang="ja-JP" sz="1600" dirty="0"/>
              <a:t>2-steps: low-speed then “high-speed” (up to 30km/h)</a:t>
            </a:r>
          </a:p>
          <a:p>
            <a:pPr lvl="1" latinLnBrk="0">
              <a:spcBef>
                <a:spcPts val="900"/>
              </a:spcBef>
            </a:pPr>
            <a:r>
              <a:rPr lang="en-US" sz="1600" dirty="0"/>
              <a:t>Target: endorsement at GRVA of May 2024</a:t>
            </a:r>
          </a:p>
          <a:p>
            <a:pPr marL="528638" indent="0">
              <a:spcBef>
                <a:spcPts val="900"/>
              </a:spcBef>
              <a:buNone/>
              <a:tabLst>
                <a:tab pos="900113" algn="l"/>
              </a:tabLst>
            </a:pPr>
            <a:endParaRPr lang="en-GB" sz="1800" b="1" dirty="0">
              <a:ea typeface="+mn-ea"/>
              <a:cs typeface="+mn-cs"/>
            </a:endParaRPr>
          </a:p>
          <a:p>
            <a:pPr marL="342900" lvl="2" indent="-342900">
              <a:spcBef>
                <a:spcPts val="900"/>
              </a:spcBef>
              <a:buFont typeface="Wingdings" pitchFamily="2" charset="2"/>
              <a:buChar char="Ø"/>
            </a:pPr>
            <a:r>
              <a:rPr lang="en-GB" dirty="0">
                <a:ea typeface="+mn-ea"/>
                <a:cs typeface="+mn-cs"/>
              </a:rPr>
              <a:t>Lane Departure Warning Systems (LDWS)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Series 01 to UN R130 endorsed, for March WP29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Add-on of Australian lane markings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Certification / product upgrade for NT 2026, AT 2028</a:t>
            </a:r>
          </a:p>
          <a:p>
            <a:pPr lvl="1">
              <a:spcBef>
                <a:spcPts val="900"/>
              </a:spcBef>
            </a:pPr>
            <a:r>
              <a:rPr lang="en-US" sz="1600" dirty="0"/>
              <a:t>Cross-references to R130 lane markings:</a:t>
            </a:r>
          </a:p>
          <a:p>
            <a:pPr lvl="2">
              <a:spcBef>
                <a:spcPts val="900"/>
              </a:spcBef>
            </a:pPr>
            <a:r>
              <a:rPr lang="en-US" sz="1200" dirty="0"/>
              <a:t>R79: supplements to 03 and 04 series endorsed by GRVA for March WP29 (see previous slides)</a:t>
            </a:r>
          </a:p>
          <a:p>
            <a:pPr lvl="2">
              <a:spcBef>
                <a:spcPts val="900"/>
              </a:spcBef>
            </a:pPr>
            <a:r>
              <a:rPr lang="en-US" sz="1200" dirty="0"/>
              <a:t>R157 ALKS: still to be reviewed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95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94DB7F-58D9-D2B3-2E26-150EB08D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502084-770D-4923-68FB-E7CA70BCC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0B9A139-7166-B000-A447-E0099979C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7" t="8776" r="11333" b="8776"/>
          <a:stretch/>
        </p:blipFill>
        <p:spPr>
          <a:xfrm>
            <a:off x="1066800" y="304304"/>
            <a:ext cx="10058400" cy="565428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9F3287B-5F55-4C79-2C19-E9247846736C}"/>
              </a:ext>
            </a:extLst>
          </p:cNvPr>
          <p:cNvSpPr/>
          <p:nvPr/>
        </p:nvSpPr>
        <p:spPr>
          <a:xfrm>
            <a:off x="1818640" y="5130800"/>
            <a:ext cx="4947920" cy="650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3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GEVA Chair Highlights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28850" y="3886199"/>
            <a:ext cx="7734300" cy="2423121"/>
          </a:xfrm>
        </p:spPr>
        <p:txBody>
          <a:bodyPr/>
          <a:lstStyle/>
          <a:p>
            <a:r>
              <a:rPr lang="en-GB" noProof="0" dirty="0"/>
              <a:t>OICA TC-193</a:t>
            </a:r>
          </a:p>
          <a:p>
            <a:r>
              <a:rPr lang="en-GB" sz="2800"/>
              <a:t>October </a:t>
            </a:r>
            <a:r>
              <a:rPr lang="en-GB" sz="2800" dirty="0"/>
              <a:t>2023</a:t>
            </a:r>
          </a:p>
          <a:p>
            <a:endParaRPr lang="en-GB" sz="2400" dirty="0"/>
          </a:p>
          <a:p>
            <a:pPr algn="r"/>
            <a:endParaRPr lang="en-GB" sz="1400" i="1" dirty="0">
              <a:solidFill>
                <a:srgbClr val="FF0000"/>
              </a:solidFill>
            </a:endParaRPr>
          </a:p>
          <a:p>
            <a:pPr algn="r"/>
            <a:r>
              <a:rPr lang="en-GB" sz="1400" i="1" dirty="0"/>
              <a:t>Pierre Teyssier</a:t>
            </a:r>
          </a:p>
          <a:p>
            <a:pPr algn="r"/>
            <a:r>
              <a:rPr lang="en-GB" sz="1400" i="1" dirty="0"/>
              <a:t>Olivier Fontaine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51C183-AFC0-4177-9E35-188E2124BA82}" type="slidenum">
              <a:rPr kumimoji="0" lang="ja-JP" alt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3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GEVA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1582400" cy="547260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600" b="1" dirty="0"/>
              <a:t>Conventional and Assisted systems (L0-L2)</a:t>
            </a:r>
            <a:r>
              <a:rPr lang="en-GB" sz="1600" dirty="0"/>
              <a:t>			</a:t>
            </a:r>
            <a:r>
              <a:rPr lang="en-GB" sz="1600" u="sng" dirty="0"/>
              <a:t>OICA pilots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Braking (Endurance brake, EBSIG, e-trailers)		</a:t>
            </a:r>
            <a:r>
              <a:rPr lang="en-GB" sz="1600" dirty="0" err="1"/>
              <a:t>P.Teyssier</a:t>
            </a:r>
            <a:endParaRPr lang="en-GB" sz="1600" dirty="0"/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Steering						</a:t>
            </a:r>
            <a:r>
              <a:rPr lang="en-GB" sz="1600" dirty="0" err="1"/>
              <a:t>V.Kenneweg</a:t>
            </a:r>
            <a:r>
              <a:rPr lang="en-GB" sz="1600" dirty="0"/>
              <a:t> (SBW)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ADAS - Driving Assistance (R79 and DCAS)		</a:t>
            </a:r>
            <a:r>
              <a:rPr lang="en-GB" sz="1600" dirty="0" err="1"/>
              <a:t>T.Garczorz</a:t>
            </a:r>
            <a:endParaRPr lang="en-GB" sz="1600" dirty="0"/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ADAS - Emergency systems (AEBS / ACPE / LDWS)	</a:t>
            </a:r>
            <a:r>
              <a:rPr lang="en-GB" sz="1600" dirty="0" err="1"/>
              <a:t>C.Tan</a:t>
            </a:r>
            <a:r>
              <a:rPr lang="en-GB" sz="1600" dirty="0"/>
              <a:t> / </a:t>
            </a:r>
            <a:r>
              <a:rPr lang="en-GB" sz="1600" dirty="0" err="1"/>
              <a:t>R.Schaefer-C.Tan</a:t>
            </a:r>
            <a:r>
              <a:rPr lang="en-GB" sz="1600" dirty="0"/>
              <a:t> / </a:t>
            </a:r>
            <a:r>
              <a:rPr lang="en-GB" sz="1600" dirty="0" err="1"/>
              <a:t>P.Teyssier</a:t>
            </a:r>
            <a:endParaRPr lang="en-GB" sz="1600" dirty="0"/>
          </a:p>
          <a:p>
            <a:pPr>
              <a:spcBef>
                <a:spcPts val="600"/>
              </a:spcBef>
            </a:pPr>
            <a:endParaRPr lang="en-GB" sz="1600" b="1" dirty="0"/>
          </a:p>
          <a:p>
            <a:pPr>
              <a:spcBef>
                <a:spcPts val="600"/>
              </a:spcBef>
            </a:pPr>
            <a:r>
              <a:rPr lang="en-GB" sz="1600" b="1" dirty="0"/>
              <a:t>Automated Vehicles (L3-L5)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ALKS developments					</a:t>
            </a:r>
            <a:r>
              <a:rPr lang="en-GB" sz="1600" dirty="0" err="1"/>
              <a:t>R.Schaefer</a:t>
            </a:r>
            <a:r>
              <a:rPr lang="en-GB" sz="1600" dirty="0"/>
              <a:t>/ </a:t>
            </a:r>
            <a:r>
              <a:rPr lang="en-GB" sz="1600" dirty="0" err="1"/>
              <a:t>A.Rieg</a:t>
            </a:r>
            <a:r>
              <a:rPr lang="en-GB" sz="1600" dirty="0"/>
              <a:t> (HCVs)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AD Road map					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</a:rPr>
              <a:t>P.Teyssier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 / Cluster 3-5 leaders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Cluster 1 – WP1 - VC					Mrs. Parmar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Cluster 2 – EDR &amp; DSSAD				J. Stone - M. Mitropoulou (EDR-HCV)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							D.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Bassan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(DSSAD)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Cluster 3 – Certifications of AD				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S.Kondratas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G.Nitz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Cluster 5						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J.Schenkenberger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GB" sz="1600" b="1" dirty="0">
                <a:solidFill>
                  <a:schemeClr val="bg1">
                    <a:lumMod val="65000"/>
                  </a:schemeClr>
                </a:solidFill>
              </a:rPr>
              <a:t>Connected vehicles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Cluster 4 – CS &amp; OTA					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K.F.Zastrow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GEVA-ITS mirror group 				Jan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Lühmann</a:t>
            </a:r>
            <a:r>
              <a:rPr lang="en-GB" sz="1600" b="1" dirty="0"/>
              <a:t>	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3602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4FFAB6-81BF-46E2-8EE5-6E7F34B3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67DC99-F08F-4EEE-9985-FDB16D552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3161F0DF-736D-4BC2-8B5E-C7573ADE5FD3" descr="3161F0DF-736D-4BC2-8B5E-C7573ADE5FD3">
            <a:extLst>
              <a:ext uri="{FF2B5EF4-FFF2-40B4-BE49-F238E27FC236}">
                <a16:creationId xmlns:a16="http://schemas.microsoft.com/office/drawing/2014/main" id="{EF1C2BF3-17D9-4F69-95F6-C13151F1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5970" r="3562" b="20908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5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330A1BF-5097-5BDF-E8E3-2196FA4A54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931025"/>
            <a:ext cx="10515600" cy="5325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ACEA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, General Assembly, </a:t>
            </a:r>
          </a:p>
          <a:p>
            <a:pPr marL="0" indent="0">
              <a:buNone/>
            </a:pP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Sao Paolo, oktober 2023</a:t>
            </a:r>
          </a:p>
          <a:p>
            <a:endParaRPr lang="nb-N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4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2E3290-F0AC-A95F-75AC-612C8F9C2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317"/>
            <a:ext cx="10515600" cy="706581"/>
          </a:xfrm>
        </p:spPr>
        <p:txBody>
          <a:bodyPr>
            <a:normAutofit fontScale="90000"/>
          </a:bodyPr>
          <a:lstStyle/>
          <a:p>
            <a:r>
              <a:rPr lang="nb-NO" dirty="0"/>
              <a:t>INNLEDNING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E2E80F9-9E96-A060-2431-0B7822A5C4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633" y="1014153"/>
            <a:ext cx="11687694" cy="5012574"/>
          </a:xfrm>
        </p:spPr>
        <p:txBody>
          <a:bodyPr>
            <a:normAutofit lnSpcReduction="10000"/>
          </a:bodyPr>
          <a:lstStyle/>
          <a:p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Det er i dag mulig å typegodkjenne nivå 3 og mulig nivå 4, men med omfattende begrensninger i bruksområder, hastighet, type veier, kun små volumer av biler, osv.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Norge er «på hugget», og har i flere år hatt mulighet for prøveordninger etter godkjenning fra SVV; </a:t>
            </a: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ref. </a:t>
            </a: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</a:rPr>
              <a:t>Brønnøy Kalk i </a:t>
            </a: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Brønnøysund.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Norge kommer nok til å følge EU etter hvert som det åpnes opp derfra, er mitt inntrykk så langt.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Men: likevel ser jeg en viss / økende skepsis, bl.a. etter Teams-møte med Stein-Helge Mundal fra SVV 27. nov. 2023. Det var han som hadde innlegg om dette på </a:t>
            </a:r>
            <a:r>
              <a:rPr lang="nb-NO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Støtvig</a:t>
            </a:r>
            <a:r>
              <a:rPr lang="nb-NO" sz="2000" dirty="0">
                <a:latin typeface="Arial" panose="020B0604020202020204" pitchFamily="34" charset="0"/>
                <a:ea typeface="Calibri" panose="020F0502020204030204" pitchFamily="34" charset="0"/>
              </a:rPr>
              <a:t> i juni 2023.</a:t>
            </a: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Han mener å se at industrien forsøker å skyve ansvaret fra seg og over på føreren. </a:t>
            </a:r>
            <a:b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b-NO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Det er ikke mitt inntrykk. Selv om industrien v/ OICA osv. presser på for at det skal åpnes for nivå 3 – 4, er nok enkeltprodusenter mer forsiktige med å gå for fort frem, med tanke på nettopp ansvaret som ligger der når noe skjer.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Som jeg har nevnt, har OICA et mål om å kunne sertifisere / typegodkjenne nivå 3 – 4, uten de fleste av disse begrensningene, innen 2025, men de tror ikke på dette før </a:t>
            </a:r>
            <a:r>
              <a:rPr lang="nb-NO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ca.</a:t>
            </a:r>
            <a: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 2027.</a:t>
            </a:r>
            <a:b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</a:t>
            </a:r>
            <a:r>
              <a:rPr lang="nb-NO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senere </a:t>
            </a:r>
            <a:r>
              <a:rPr lang="nb-NO" sz="2000" b="1" u="sng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bilde under OICA</a:t>
            </a:r>
            <a:r>
              <a:rPr lang="nb-NO" sz="20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nb-N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nb-NO" sz="20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nb-NO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11.12.2023, Tore Lillemork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171898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B2E278-37F2-19D3-FF5B-0EA665B78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São Paulo, Brazil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2ECF1-D39C-307A-B7E4-D4B77A33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OICA Round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8D219-37E3-221E-AF74-69F59EA34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ACEA Director General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5C420-74AD-A1B3-FCB8-994F48CFA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Sigrid de Vries</a:t>
            </a:r>
            <a:endParaRPr lang="LID4096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02C4F1-694C-738A-B2F8-55F0D1A10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EUROPEAN AUTO INDUSTRY</a:t>
            </a:r>
            <a:endParaRPr lang="LID4096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5A394-85BB-F2DF-9036-11BFD9D058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27 October 2023</a:t>
            </a:r>
            <a:endParaRPr lang="LID4096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573FE7-D263-2A7D-C2C8-E8123E653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/>
              <a:t>New technologies, deployment of automated vehicles, new mobility patterns</a:t>
            </a:r>
          </a:p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768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83A7E3-D3C1-4E77-9877-C8698BD1E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8525"/>
            <a:ext cx="8621184" cy="4167187"/>
          </a:xfrm>
        </p:spPr>
        <p:txBody>
          <a:bodyPr>
            <a:normAutofit fontScale="92500" lnSpcReduction="20000"/>
          </a:bodyPr>
          <a:lstStyle/>
          <a:p>
            <a:r>
              <a:rPr lang="en-GB"/>
              <a:t>In Europe: since 2022, the homologation of highly automated vehicles (level 4) is possible</a:t>
            </a:r>
          </a:p>
          <a:p>
            <a:pPr lvl="1"/>
            <a:r>
              <a:rPr lang="en-GB"/>
              <a:t>Limitations on use cases and volume</a:t>
            </a:r>
          </a:p>
          <a:p>
            <a:pPr lvl="2"/>
            <a:r>
              <a:rPr lang="en-GB"/>
              <a:t>Current type approval and UNECE regulations prevent large-scale deployment</a:t>
            </a:r>
          </a:p>
          <a:p>
            <a:pPr lvl="1"/>
            <a:r>
              <a:rPr lang="en-GB"/>
              <a:t>National legislation necessary to allow AV operation and licensing</a:t>
            </a:r>
          </a:p>
          <a:p>
            <a:pPr lvl="2"/>
            <a:r>
              <a:rPr lang="en-GB"/>
              <a:t>Initiatives in France and in Germany</a:t>
            </a:r>
          </a:p>
          <a:p>
            <a:pPr lvl="2"/>
            <a:r>
              <a:rPr lang="en-GB"/>
              <a:t>Other European states show limited interest so far</a:t>
            </a:r>
          </a:p>
          <a:p>
            <a:pPr lvl="1"/>
            <a:endParaRPr lang="en-GB"/>
          </a:p>
          <a:p>
            <a:r>
              <a:rPr lang="en-GB"/>
              <a:t>Connected vehicles are a reality</a:t>
            </a:r>
          </a:p>
          <a:p>
            <a:pPr lvl="1"/>
            <a:r>
              <a:rPr lang="en-GB"/>
              <a:t>Main uses: information, entertainment, navigation</a:t>
            </a:r>
          </a:p>
          <a:p>
            <a:pPr lvl="1"/>
            <a:r>
              <a:rPr lang="en-GB"/>
              <a:t>ITS for safety purposes: still limited – no legislative mandate to guarantee Europe-wide ITS infrastructure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D52FD-01F9-471F-B5BA-D4AD24A4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7742" y="6356350"/>
            <a:ext cx="72605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A36596-E126-42F4-B469-607B3299E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Automation &amp; connectivity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641A4-097E-4C65-824C-701A153A3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5827"/>
            <a:ext cx="141732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srgbClr val="00C4D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www.acea.auto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BC6877-E1CD-487B-8D2D-20441500C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Legislation in </a:t>
            </a:r>
            <a:r>
              <a:rPr lang="en-GB" err="1"/>
              <a:t>europe</a:t>
            </a:r>
            <a:endParaRPr lang="en-GB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60D4CBBD-3EC1-FF13-C70D-5DF2CF3B8021}"/>
              </a:ext>
            </a:extLst>
          </p:cNvPr>
          <p:cNvSpPr/>
          <p:nvPr/>
        </p:nvSpPr>
        <p:spPr>
          <a:xfrm>
            <a:off x="9309182" y="0"/>
            <a:ext cx="5765636" cy="6876000"/>
          </a:xfrm>
          <a:prstGeom prst="parallelogram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28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circl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3FED60C1-FAEC-075B-E9A9-F97848140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297" y="0"/>
            <a:ext cx="7725703" cy="362209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6A4FFE-E9A0-FF94-BDD9-C23837C31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7168"/>
            <a:ext cx="10515599" cy="4249183"/>
          </a:xfrm>
        </p:spPr>
        <p:txBody>
          <a:bodyPr>
            <a:normAutofit/>
          </a:bodyPr>
          <a:lstStyle/>
          <a:p>
            <a:r>
              <a:rPr lang="en-GB"/>
              <a:t>Automation is seen by the</a:t>
            </a:r>
            <a:br>
              <a:rPr lang="en-GB"/>
            </a:br>
            <a:r>
              <a:rPr lang="en-GB"/>
              <a:t>motor industry as a high</a:t>
            </a:r>
            <a:br>
              <a:rPr lang="en-GB"/>
            </a:br>
            <a:r>
              <a:rPr lang="en-GB"/>
              <a:t>potential technology</a:t>
            </a:r>
          </a:p>
          <a:p>
            <a:endParaRPr lang="en-GB"/>
          </a:p>
          <a:p>
            <a:pPr lvl="1"/>
            <a:r>
              <a:rPr lang="en-GB"/>
              <a:t>Promise of greater safety, comfort, and better road usage</a:t>
            </a:r>
          </a:p>
          <a:p>
            <a:pPr lvl="1"/>
            <a:r>
              <a:rPr lang="en-GB"/>
              <a:t>Part of the solution to commercial driver shortages</a:t>
            </a:r>
          </a:p>
          <a:p>
            <a:pPr lvl="1"/>
            <a:r>
              <a:rPr lang="en-GB"/>
              <a:t>Enabling new forms of mobility for elderly and disabled users</a:t>
            </a:r>
          </a:p>
          <a:p>
            <a:pPr lvl="1"/>
            <a:r>
              <a:rPr lang="en-GB"/>
              <a:t>Driving European competitiveness and innovation capabilities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8B1A0-063B-0122-50D5-BB4E14A1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0E71DF-B68D-FA58-40E5-5624AD3A8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automation</a:t>
            </a:r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B2A7B-AEF4-7B76-FDDC-2DC5CA786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srgbClr val="00C4D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www.acea.auto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3319FD-5FC2-446A-8436-E889D74354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In the real world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6376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F8C085-F787-1A8B-92DF-54A71BD89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4336"/>
            <a:ext cx="4105838" cy="43646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C4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ID4096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A8086-A404-A7A8-F714-CB05C368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3C90E-004D-557A-D97D-8A52A0C5A7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automation</a:t>
            </a:r>
            <a:endParaRPr lang="en-BE"/>
          </a:p>
          <a:p>
            <a:endParaRPr lang="LID4096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5BBCCBC-FD0F-6B4D-DDB7-12DEB287172D}"/>
              </a:ext>
            </a:extLst>
          </p:cNvPr>
          <p:cNvSpPr txBox="1">
            <a:spLocks/>
          </p:cNvSpPr>
          <p:nvPr/>
        </p:nvSpPr>
        <p:spPr>
          <a:xfrm>
            <a:off x="838200" y="1504366"/>
            <a:ext cx="4266045" cy="46732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5963" indent="-357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4738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3513" indent="-358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0700" indent="-357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C4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Highly automated applications are becoming clearer</a:t>
            </a:r>
          </a:p>
          <a:p>
            <a:pPr marL="715645" marR="0" lvl="1" indent="-35687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C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Already a reality: automated valet parking, commercial yard operations</a:t>
            </a:r>
          </a:p>
          <a:p>
            <a:pPr marL="715645" marR="0" lvl="1" indent="-35687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C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 future: hub to hub freight transport, passenger services, last mile delivery, private vehicles on highways</a:t>
            </a:r>
          </a:p>
          <a:p>
            <a:pPr marL="358775" marR="0" lvl="0" indent="-358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C4D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BE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83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82EB02-674E-F487-1822-841972781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Market reality: the business case for automation</a:t>
            </a:r>
          </a:p>
          <a:p>
            <a:pPr lvl="1"/>
            <a:r>
              <a:rPr lang="en-GB"/>
              <a:t>Cost and availability of labour vs cost of automation</a:t>
            </a:r>
          </a:p>
          <a:p>
            <a:pPr lvl="1"/>
            <a:r>
              <a:rPr lang="en-GB"/>
              <a:t>Is there a real demand or need for automation on those markets?</a:t>
            </a:r>
          </a:p>
          <a:p>
            <a:pPr lvl="1"/>
            <a:endParaRPr lang="en-GB"/>
          </a:p>
          <a:p>
            <a:r>
              <a:rPr lang="en-GB"/>
              <a:t>Inadequate infrastructure</a:t>
            </a:r>
          </a:p>
          <a:p>
            <a:pPr lvl="1"/>
            <a:r>
              <a:rPr lang="en-GB"/>
              <a:t>Road markings, signage needed by self-driving systems: often lacking</a:t>
            </a:r>
          </a:p>
          <a:p>
            <a:pPr lvl="1"/>
            <a:r>
              <a:rPr lang="en-GB"/>
              <a:t>Strong connectivity needed to provide services based on automation</a:t>
            </a:r>
          </a:p>
          <a:p>
            <a:pPr lvl="1"/>
            <a:endParaRPr lang="en-GB"/>
          </a:p>
          <a:p>
            <a:r>
              <a:rPr lang="en-GB"/>
              <a:t>In some countries: demanding driving environments</a:t>
            </a:r>
          </a:p>
          <a:p>
            <a:pPr lvl="1"/>
            <a:r>
              <a:rPr lang="en-GB"/>
              <a:t>Unconventional traffic patterns</a:t>
            </a:r>
          </a:p>
          <a:p>
            <a:pPr lvl="1"/>
            <a:r>
              <a:rPr lang="en-GB"/>
              <a:t>Varying respect of the rules of the road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9E569-7478-C0CC-0450-BB4AD0C9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225F3-8E10-9C88-BC76-B9682655F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Challenges to automation</a:t>
            </a:r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0E41D-BDAF-7D65-C9F2-A23CD3FF1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srgbClr val="00C4D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www.acea.auto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9CD5A6-C3FA-1C07-34C3-40B96BC5B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In Low to middle income nations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1808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8CB4E9-F0F9-576C-194A-BD4B554E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200"/>
            <a:ext cx="8674100" cy="4694400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A growing challenge in times of technological transition</a:t>
            </a:r>
          </a:p>
          <a:p>
            <a:pPr lvl="1"/>
            <a:r>
              <a:rPr lang="en-GB"/>
              <a:t>EV batteries and other alternatives remain expensive</a:t>
            </a:r>
          </a:p>
          <a:p>
            <a:pPr lvl="1"/>
            <a:endParaRPr lang="en-GB"/>
          </a:p>
          <a:p>
            <a:r>
              <a:rPr lang="en-GB"/>
              <a:t>Tech content continues to increase</a:t>
            </a:r>
          </a:p>
          <a:p>
            <a:pPr lvl="1"/>
            <a:r>
              <a:rPr lang="en-GB"/>
              <a:t>Competition to provide customers with more features</a:t>
            </a:r>
          </a:p>
          <a:p>
            <a:pPr lvl="1"/>
            <a:r>
              <a:rPr lang="en-GB"/>
              <a:t>Regulations mandate more systems</a:t>
            </a:r>
          </a:p>
          <a:p>
            <a:pPr lvl="1"/>
            <a:endParaRPr lang="en-GB"/>
          </a:p>
          <a:p>
            <a:r>
              <a:rPr lang="en-GB"/>
              <a:t>Advanced technology as a way towards affordability?</a:t>
            </a:r>
          </a:p>
          <a:p>
            <a:pPr lvl="1"/>
            <a:r>
              <a:rPr lang="en-GB"/>
              <a:t>Active safety could reduce the need for complex collision mitigation</a:t>
            </a:r>
          </a:p>
          <a:p>
            <a:pPr lvl="1"/>
            <a:r>
              <a:rPr lang="en-GB"/>
              <a:t>Greater mechanical simplicity in EVs</a:t>
            </a:r>
          </a:p>
          <a:p>
            <a:pPr lvl="1"/>
            <a:endParaRPr lang="en-GB"/>
          </a:p>
          <a:p>
            <a:r>
              <a:rPr lang="en-GB"/>
              <a:t>Smaller, lighter, cheaper: do we need a new approach to personal vehicles?</a:t>
            </a:r>
          </a:p>
          <a:p>
            <a:pPr lvl="1"/>
            <a:r>
              <a:rPr lang="en-GB"/>
              <a:t>A matter of reflection for the European industry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0CD22-04CD-4BE9-364C-D82FF5DE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C748C-7E5B-083F-84D5-40896F9FC6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AFFORDABILITY</a:t>
            </a:r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63C4-C03C-F22A-CD4A-ECCD047D0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srgbClr val="00C4D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www.acea.auto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4D37ECD-C63C-2ACA-59C8-2527B2BE5D6B}"/>
              </a:ext>
            </a:extLst>
          </p:cNvPr>
          <p:cNvSpPr/>
          <p:nvPr/>
        </p:nvSpPr>
        <p:spPr>
          <a:xfrm>
            <a:off x="9309182" y="-1"/>
            <a:ext cx="5194758" cy="6945549"/>
          </a:xfrm>
          <a:prstGeom prst="parallelogram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4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FB23EE-A170-11AC-2A4F-7F7B983BB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/>
              <a:t>Software: the future foundation of the vehicle</a:t>
            </a:r>
          </a:p>
          <a:p>
            <a:pPr lvl="1"/>
            <a:r>
              <a:rPr lang="en-GB"/>
              <a:t>All vehicle functions controlled by software as opposed to specialised electronics</a:t>
            </a:r>
          </a:p>
          <a:p>
            <a:pPr lvl="1"/>
            <a:r>
              <a:rPr lang="en-GB"/>
              <a:t>A source of greater flexibility, customisation, and lower hardware costs</a:t>
            </a:r>
          </a:p>
          <a:p>
            <a:pPr lvl="1"/>
            <a:r>
              <a:rPr lang="en-GB"/>
              <a:t>A source of new challenges for manufacturers: development processes, talent availability and retention, cybersecurity</a:t>
            </a:r>
          </a:p>
          <a:p>
            <a:pPr lvl="1"/>
            <a:endParaRPr lang="en-GB"/>
          </a:p>
          <a:p>
            <a:r>
              <a:rPr lang="en-GB"/>
              <a:t>Software-defined vehicle research ongoing in Europe</a:t>
            </a:r>
          </a:p>
          <a:p>
            <a:pPr lvl="1"/>
            <a:r>
              <a:rPr lang="en-GB"/>
              <a:t>Potential for better standardisation of in-vehicle software interfaces</a:t>
            </a:r>
          </a:p>
          <a:p>
            <a:pPr lvl="1"/>
            <a:r>
              <a:rPr lang="en-GB"/>
              <a:t>Joint research efforts between EUCAR and the European Commission</a:t>
            </a:r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70121-AE77-EB58-718C-B8441951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A8C5D3-8A3B-F94C-BECF-6BE38BB7C6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C4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2C4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12D6EC-B753-D3E0-E5AD-083E3438DC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The rise of software</a:t>
            </a:r>
            <a:endParaRPr lang="en-BE"/>
          </a:p>
          <a:p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19DB2-214E-2DC0-F395-ECFE38BEA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>
                <a:ln>
                  <a:noFill/>
                </a:ln>
                <a:solidFill>
                  <a:srgbClr val="00C4DA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www.acea.auto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78D5-2096-20B4-64A3-ABE649919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software-defined vehicles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23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D690A5-77B2-5509-D0BE-4A6DDFFC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7906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Litt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mer bakgrunn – teknologisk utvikling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909F95-23C2-EA00-306E-F450CFFCF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192086"/>
            <a:ext cx="10515600" cy="3064057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85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5F84A7-AD4B-E982-5332-A56E0E0A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81281"/>
            <a:ext cx="11236960" cy="61976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nb-NO" sz="4400" b="1" u="sng" dirty="0">
                <a:solidFill>
                  <a:schemeClr val="bg2"/>
                </a:solidFill>
              </a:rPr>
              <a:t>Trender</a:t>
            </a:r>
            <a:br>
              <a:rPr lang="nb-NO" b="1" dirty="0">
                <a:solidFill>
                  <a:schemeClr val="bg2"/>
                </a:solidFill>
              </a:rPr>
            </a:br>
            <a:r>
              <a:rPr lang="nb-NO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12FE96-0B37-A83C-0717-83D151E1D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93"/>
          <a:stretch/>
        </p:blipFill>
        <p:spPr>
          <a:xfrm>
            <a:off x="2052321" y="944880"/>
            <a:ext cx="9550400" cy="40158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D433C03-D17F-FB0B-A604-7BD58DC41359}"/>
              </a:ext>
            </a:extLst>
          </p:cNvPr>
          <p:cNvSpPr txBox="1"/>
          <p:nvPr/>
        </p:nvSpPr>
        <p:spPr>
          <a:xfrm>
            <a:off x="2052320" y="5411916"/>
            <a:ext cx="9550400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“The software-defined vehicle is the next evolutionary step in the automotive industry” (Continental)</a:t>
            </a: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srgbClr val="052F61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D2418B7-E1A7-FA7B-F9DE-3FA33BF0590B}"/>
              </a:ext>
            </a:extLst>
          </p:cNvPr>
          <p:cNvSpPr/>
          <p:nvPr/>
        </p:nvSpPr>
        <p:spPr>
          <a:xfrm>
            <a:off x="1817914" y="944880"/>
            <a:ext cx="598715" cy="3178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9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A75D4F-22D2-8C06-085B-CED0F91EF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223520"/>
            <a:ext cx="11348720" cy="6032624"/>
          </a:xfrm>
        </p:spPr>
        <p:txBody>
          <a:bodyPr anchor="t">
            <a:normAutofit/>
          </a:bodyPr>
          <a:lstStyle/>
          <a:p>
            <a:pPr lvl="1"/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lvl="1"/>
            <a:endParaRPr lang="en-US" dirty="0">
              <a:solidFill>
                <a:srgbClr val="000000"/>
              </a:solidFill>
              <a:latin typeface="ContinentalStagSans-Light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tinentalStagSans-Light"/>
            </a:endParaRP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tinentalStagSans-Light"/>
            </a:endParaRP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ontinentalStagSans-Light"/>
            </a:endParaRP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lvl="1"/>
            <a:endParaRPr lang="en-US" dirty="0">
              <a:solidFill>
                <a:srgbClr val="000000"/>
              </a:solidFill>
              <a:latin typeface="ContinentalStagSans-Light"/>
            </a:endParaRP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pPr lvl="8"/>
            <a:endParaRPr lang="en-US" b="0" i="0" dirty="0">
              <a:solidFill>
                <a:srgbClr val="000000"/>
              </a:solidFill>
              <a:effectLst/>
              <a:latin typeface="ContinentalStagSans-Light"/>
            </a:endParaRP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0F7B9B4-22FB-77FF-6B92-9FC243A2A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9" t="36187" r="64740" b="35808"/>
          <a:stretch/>
        </p:blipFill>
        <p:spPr>
          <a:xfrm>
            <a:off x="2206470" y="601856"/>
            <a:ext cx="7779060" cy="50658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EB974221-BB7D-7A06-E1CD-88E68431B1DF}"/>
              </a:ext>
            </a:extLst>
          </p:cNvPr>
          <p:cNvSpPr txBox="1"/>
          <p:nvPr/>
        </p:nvSpPr>
        <p:spPr>
          <a:xfrm rot="1419940">
            <a:off x="8551239" y="1557205"/>
            <a:ext cx="141987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Kilde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Aptiv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tinentalStagSans-Light"/>
                <a:ea typeface="+mn-ea"/>
                <a:cs typeface="+mn-cs"/>
              </a:rPr>
              <a:t>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6BCA3A1-6CAC-1B1D-341A-C0DC839C7A0D}"/>
              </a:ext>
            </a:extLst>
          </p:cNvPr>
          <p:cNvSpPr txBox="1"/>
          <p:nvPr/>
        </p:nvSpPr>
        <p:spPr>
          <a:xfrm rot="19890372">
            <a:off x="3483429" y="3633600"/>
            <a:ext cx="990600" cy="523220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5G</a:t>
            </a:r>
          </a:p>
        </p:txBody>
      </p:sp>
    </p:spTree>
    <p:extLst>
      <p:ext uri="{BB962C8B-B14F-4D97-AF65-F5344CB8AC3E}">
        <p14:creationId xmlns:p14="http://schemas.microsoft.com/office/powerpoint/2010/main" val="33633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31431E-DBE3-5BD1-D69A-53073A6E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070"/>
            <a:ext cx="10515600" cy="573578"/>
          </a:xfrm>
        </p:spPr>
        <p:txBody>
          <a:bodyPr>
            <a:normAutofit fontScale="90000"/>
          </a:bodyPr>
          <a:lstStyle/>
          <a:p>
            <a:r>
              <a:rPr lang="nb-NO" dirty="0"/>
              <a:t>Hva gjelder i Norge?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0FBD39C-9FAD-1470-CE9E-069DF9367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262" y="914401"/>
            <a:ext cx="10921538" cy="5341744"/>
          </a:xfrm>
        </p:spPr>
        <p:txBody>
          <a:bodyPr>
            <a:normAutofit/>
          </a:bodyPr>
          <a:lstStyle/>
          <a:p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Bilprodusentene trenger </a:t>
            </a:r>
            <a:r>
              <a:rPr lang="nb-NO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oversikt over lokale regler når det gjelder selvkjørende biler </a:t>
            </a:r>
          </a:p>
          <a:p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Stedet å henvende seg til fremover er Statens vegvesen (SVV)</a:t>
            </a:r>
          </a:p>
          <a:p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SVV har i flere år hatt </a:t>
            </a:r>
            <a:r>
              <a:rPr lang="nb-NO" sz="2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prøveordning for selvkjørende biler</a:t>
            </a:r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, hjemlet i </a:t>
            </a:r>
            <a:r>
              <a:rPr lang="nb-NO" sz="2800" b="1" i="0" dirty="0">
                <a:solidFill>
                  <a:srgbClr val="444F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Lov om utprøving av selvkjørende kjøretøy</a:t>
            </a:r>
            <a:br>
              <a:rPr lang="nb-NO" sz="2800" b="1" i="0" dirty="0">
                <a:solidFill>
                  <a:srgbClr val="444F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800" b="1" i="0" dirty="0">
              <a:solidFill>
                <a:srgbClr val="444F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800" u="sng" dirty="0">
                <a:solidFill>
                  <a:srgbClr val="444F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nb-NO" sz="2800" dirty="0">
                <a:solidFill>
                  <a:srgbClr val="444F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nb-NO" sz="2800" dirty="0">
                <a:solidFill>
                  <a:srgbClr val="444F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Avdelingsdirektør Espen Andersson</a:t>
            </a:r>
          </a:p>
          <a:p>
            <a:pPr lvl="1"/>
            <a:endParaRPr lang="nb-NO" sz="2400" dirty="0">
              <a:solidFill>
                <a:srgbClr val="444F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800" i="0" dirty="0">
                <a:solidFill>
                  <a:srgbClr val="444F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Ekspert Stein-Helge Mundal</a:t>
            </a:r>
          </a:p>
          <a:p>
            <a:endParaRPr lang="nb-NO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38015C0-BED8-1AC5-E7EB-322450ECB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3" t="5201" r="17304" b="29638"/>
          <a:stretch/>
        </p:blipFill>
        <p:spPr>
          <a:xfrm>
            <a:off x="7281947" y="3429000"/>
            <a:ext cx="3200400" cy="14006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0FFC5FC-20F6-20BA-72C7-A671441818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06" r="16072" b="46800"/>
          <a:stretch/>
        </p:blipFill>
        <p:spPr>
          <a:xfrm>
            <a:off x="7281947" y="5008899"/>
            <a:ext cx="3200401" cy="124724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8157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FBA06F-02C2-83A4-227E-A3BB2F1D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C72F950-4281-474F-2345-E29084210C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45B700E-B276-F137-1E17-D1A2AC805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00" t="61460" r="19143" b="10858"/>
          <a:stretch/>
        </p:blipFill>
        <p:spPr>
          <a:xfrm>
            <a:off x="11827" y="1242288"/>
            <a:ext cx="12180173" cy="561571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AC1A3E9-E735-EC71-7B34-FA38D23B8F88}"/>
              </a:ext>
            </a:extLst>
          </p:cNvPr>
          <p:cNvSpPr txBox="1"/>
          <p:nvPr/>
        </p:nvSpPr>
        <p:spPr>
          <a:xfrm>
            <a:off x="406400" y="41959"/>
            <a:ext cx="11541760" cy="120032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Bilens software over </a:t>
            </a:r>
            <a:r>
              <a:rPr kumimoji="0" lang="nb-NO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14619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air (SOTA)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“The average modern car has up to 150 electronic control units (ECUs) running up to 100 million lines of code. In comparison, the F-35 fighter jet had fewer than 25 million lines of code”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(Analog.com)</a:t>
            </a:r>
            <a:endParaRPr kumimoji="0" lang="nb-NO" sz="1400" b="1" i="1" u="none" strike="noStrike" kern="1200" cap="none" spc="0" normalizeH="0" baseline="0" noProof="0" dirty="0">
              <a:ln>
                <a:noFill/>
              </a:ln>
              <a:solidFill>
                <a:srgbClr val="14619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66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FE5D0-4EAF-91FA-DEBA-70CFE88F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FRA BILER / CONNECTIVITY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08F083A-70EF-C4A4-49B3-FB09E3C61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5752" y="1690688"/>
            <a:ext cx="8968047" cy="4565456"/>
          </a:xfrm>
        </p:spPr>
        <p:txBody>
          <a:bodyPr/>
          <a:lstStyle/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Hvordan / hvem håndtere data fra biler?</a:t>
            </a:r>
          </a:p>
          <a:p>
            <a:pPr lvl="1"/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«Access to in-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 data»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Stadig mer OTA (Over The Air)  - «over hodet» på så vel forhandler som importør?</a:t>
            </a:r>
          </a:p>
          <a:p>
            <a:pPr lvl="1"/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Oppdatering av soft-</a:t>
            </a:r>
            <a:r>
              <a:rPr lang="nb-NO" dirty="0" err="1">
                <a:latin typeface="Arial" panose="020B0604020202020204" pitchFamily="34" charset="0"/>
                <a:cs typeface="Arial" panose="020B0604020202020204" pitchFamily="34" charset="0"/>
              </a:rPr>
              <a:t>ware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mer effekt, utstyr / funksjoner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Selvkjøring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CS (Cyber Security</a:t>
            </a:r>
            <a:b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GDPR</a:t>
            </a: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30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904F40DE-92BB-3ED6-DC08-A0115F0DAC0F}"/>
              </a:ext>
            </a:extLst>
          </p:cNvPr>
          <p:cNvSpPr txBox="1">
            <a:spLocks/>
          </p:cNvSpPr>
          <p:nvPr/>
        </p:nvSpPr>
        <p:spPr>
          <a:xfrm>
            <a:off x="598516" y="1268508"/>
            <a:ext cx="10914611" cy="292941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14375" indent="-2571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Uttrekk fra innlegg av Stein-Helge Mundal,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Statens vegvesen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Servicemarkedsforum, </a:t>
            </a:r>
            <a:r>
              <a:rPr lang="nb-N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Støtvig</a:t>
            </a:r>
            <a:r>
              <a:rPr lang="nb-NO" sz="4000" b="1" dirty="0">
                <a:latin typeface="Arial" panose="020B0604020202020204" pitchFamily="34" charset="0"/>
                <a:cs typeface="Arial" panose="020B0604020202020204" pitchFamily="34" charset="0"/>
              </a:rPr>
              <a:t>, 16. juni 2023</a:t>
            </a:r>
          </a:p>
        </p:txBody>
      </p:sp>
    </p:spTree>
    <p:extLst>
      <p:ext uri="{BB962C8B-B14F-4D97-AF65-F5344CB8AC3E}">
        <p14:creationId xmlns:p14="http://schemas.microsoft.com/office/powerpoint/2010/main" val="204847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363918-8E85-7067-062F-C8E20728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D53749-9DB1-7ACB-388B-3893436751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D6DEF1-67EF-B527-8B4F-BC8C46C5A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9" r="8435"/>
          <a:stretch/>
        </p:blipFill>
        <p:spPr>
          <a:xfrm>
            <a:off x="1579418" y="0"/>
            <a:ext cx="9077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3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3BA908-B305-E2FB-E2A4-FE25A378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D6CD14-1DD1-69D9-EC60-BC5247E1A4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BE043F4-0CDE-5518-55A4-8808AD6B8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9" r="9039"/>
          <a:stretch/>
        </p:blipFill>
        <p:spPr>
          <a:xfrm>
            <a:off x="1579418" y="0"/>
            <a:ext cx="901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0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638EE7-4F07-B486-0FFB-EC312A3C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F87449B-B368-57A4-7BC2-B37BC8406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7F3DE21-93E6-D9C6-A55D-4ACD74024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1" r="8661"/>
          <a:stretch/>
        </p:blipFill>
        <p:spPr>
          <a:xfrm>
            <a:off x="1554480" y="0"/>
            <a:ext cx="9077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29E8B6-E8EF-8240-DDB8-3A60B19F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71B15E-2FF4-0F95-6738-1E23795EB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DEEC1E5-DBDB-8F21-0A8B-42BAA9AE6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3" r="8737"/>
          <a:stretch/>
        </p:blipFill>
        <p:spPr>
          <a:xfrm>
            <a:off x="1587731" y="0"/>
            <a:ext cx="9035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6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749C68-363C-D859-3E3A-D8F5DFE2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7EE7C4-6BC3-50A4-A8C8-8316C01E0B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585F528-5B1C-BB8A-59E1-18212245C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7" r="9267"/>
          <a:stretch/>
        </p:blipFill>
        <p:spPr>
          <a:xfrm>
            <a:off x="1620982" y="0"/>
            <a:ext cx="8944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14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ktor">
  <a:themeElements>
    <a:clrScheme name="Sek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k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k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Masque présentation OICA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vers">
  <a:themeElements>
    <a:clrScheme name="ACEA1">
      <a:dk1>
        <a:srgbClr val="000000"/>
      </a:dk1>
      <a:lt1>
        <a:srgbClr val="FFFFFF"/>
      </a:lt1>
      <a:dk2>
        <a:srgbClr val="002C41"/>
      </a:dk2>
      <a:lt2>
        <a:srgbClr val="DEDEDE"/>
      </a:lt2>
      <a:accent1>
        <a:srgbClr val="00C4DA"/>
      </a:accent1>
      <a:accent2>
        <a:srgbClr val="BF3A47"/>
      </a:accent2>
      <a:accent3>
        <a:srgbClr val="DDC54B"/>
      </a:accent3>
      <a:accent4>
        <a:srgbClr val="1C7577"/>
      </a:accent4>
      <a:accent5>
        <a:srgbClr val="FFA978"/>
      </a:accent5>
      <a:accent6>
        <a:srgbClr val="2B3E97"/>
      </a:accent6>
      <a:hlink>
        <a:srgbClr val="00C4DA"/>
      </a:hlink>
      <a:folHlink>
        <a:srgbClr val="BF3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B0231ED-270E-4CC5-8F3D-B2B945E32977}" vid="{6CAC5CCC-FE49-4557-8971-B0FBB43570F5}"/>
    </a:ext>
  </a:extLst>
</a:theme>
</file>

<file path=ppt/theme/theme5.xml><?xml version="1.0" encoding="utf-8"?>
<a:theme xmlns:a="http://schemas.openxmlformats.org/drawingml/2006/main" name="Content ACEA">
  <a:themeElements>
    <a:clrScheme name="ACEA1">
      <a:dk1>
        <a:srgbClr val="000000"/>
      </a:dk1>
      <a:lt1>
        <a:srgbClr val="FFFFFF"/>
      </a:lt1>
      <a:dk2>
        <a:srgbClr val="002C41"/>
      </a:dk2>
      <a:lt2>
        <a:srgbClr val="DEDEDE"/>
      </a:lt2>
      <a:accent1>
        <a:srgbClr val="00C4DA"/>
      </a:accent1>
      <a:accent2>
        <a:srgbClr val="BF3A47"/>
      </a:accent2>
      <a:accent3>
        <a:srgbClr val="DDC54B"/>
      </a:accent3>
      <a:accent4>
        <a:srgbClr val="1C7577"/>
      </a:accent4>
      <a:accent5>
        <a:srgbClr val="FFA978"/>
      </a:accent5>
      <a:accent6>
        <a:srgbClr val="2B3E97"/>
      </a:accent6>
      <a:hlink>
        <a:srgbClr val="00C4DA"/>
      </a:hlink>
      <a:folHlink>
        <a:srgbClr val="BF3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B0231ED-270E-4CC5-8F3D-B2B945E32977}" vid="{CF251D72-30B5-47D0-8481-B99CB2A0136A}"/>
    </a:ext>
  </a:extLst>
</a:theme>
</file>

<file path=ppt/theme/theme6.xml><?xml version="1.0" encoding="utf-8"?>
<a:theme xmlns:a="http://schemas.openxmlformats.org/drawingml/2006/main" name="Examples">
  <a:themeElements>
    <a:clrScheme name="ACEA1">
      <a:dk1>
        <a:srgbClr val="000000"/>
      </a:dk1>
      <a:lt1>
        <a:srgbClr val="FFFFFF"/>
      </a:lt1>
      <a:dk2>
        <a:srgbClr val="002C41"/>
      </a:dk2>
      <a:lt2>
        <a:srgbClr val="DEDEDE"/>
      </a:lt2>
      <a:accent1>
        <a:srgbClr val="00C4DA"/>
      </a:accent1>
      <a:accent2>
        <a:srgbClr val="BF3A47"/>
      </a:accent2>
      <a:accent3>
        <a:srgbClr val="DDC54B"/>
      </a:accent3>
      <a:accent4>
        <a:srgbClr val="1C7577"/>
      </a:accent4>
      <a:accent5>
        <a:srgbClr val="FFA978"/>
      </a:accent5>
      <a:accent6>
        <a:srgbClr val="2B3E97"/>
      </a:accent6>
      <a:hlink>
        <a:srgbClr val="00C4DA"/>
      </a:hlink>
      <a:folHlink>
        <a:srgbClr val="BF3A4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B0231ED-270E-4CC5-8F3D-B2B945E32977}" vid="{5BAD36F3-E7CA-4ED6-B96F-2EBDC415C9DD}"/>
    </a:ext>
  </a:extLst>
</a:theme>
</file>

<file path=ppt/theme/theme7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 mal 2018  -  Skrivebeskyttet" id="{B9A52BC6-3B19-4D54-955B-0F6A3E41D167}" vid="{DDE25763-493D-4D42-A6F6-4199A6427B65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1683</Words>
  <Application>Microsoft Office PowerPoint</Application>
  <PresentationFormat>Widescreen</PresentationFormat>
  <Paragraphs>221</Paragraphs>
  <Slides>31</Slides>
  <Notes>2</Notes>
  <HiddenSlides>1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7</vt:i4>
      </vt:variant>
      <vt:variant>
        <vt:lpstr>Lysbildetitler</vt:lpstr>
      </vt:variant>
      <vt:variant>
        <vt:i4>31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Century Gothic</vt:lpstr>
      <vt:lpstr>ContinentalStagSans-Light</vt:lpstr>
      <vt:lpstr>Courier New</vt:lpstr>
      <vt:lpstr>Helvetica</vt:lpstr>
      <vt:lpstr>Wingdings</vt:lpstr>
      <vt:lpstr>Wingdings 3</vt:lpstr>
      <vt:lpstr>Office-tema</vt:lpstr>
      <vt:lpstr>Sektor</vt:lpstr>
      <vt:lpstr>Masque présentation OICA</vt:lpstr>
      <vt:lpstr>Covers</vt:lpstr>
      <vt:lpstr>Content ACEA</vt:lpstr>
      <vt:lpstr>Examples</vt:lpstr>
      <vt:lpstr>1_Office-tema</vt:lpstr>
      <vt:lpstr>OVERBLIKK</vt:lpstr>
      <vt:lpstr>INNLEDNING</vt:lpstr>
      <vt:lpstr>Hva gjelder i Norge?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Litt fra OICA Technical Committee</vt:lpstr>
      <vt:lpstr>PowerPoint-presentasjon</vt:lpstr>
      <vt:lpstr>ADAS - Driving Assistance</vt:lpstr>
      <vt:lpstr>ADAS - Emergency Systems</vt:lpstr>
      <vt:lpstr>PowerPoint-presentasjon</vt:lpstr>
      <vt:lpstr>GEVA Chair Highlights</vt:lpstr>
      <vt:lpstr>GEVA reporting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Litt mer bakgrunn – teknologisk utvikling</vt:lpstr>
      <vt:lpstr>Trender  </vt:lpstr>
      <vt:lpstr>PowerPoint-presentasjon</vt:lpstr>
      <vt:lpstr>PowerPoint-presentasjon</vt:lpstr>
      <vt:lpstr>DATA FRA BILER / CONNECTIVITY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Microsoft Office User</dc:creator>
  <cp:lastModifiedBy>Tore Lillemork</cp:lastModifiedBy>
  <cp:revision>48</cp:revision>
  <dcterms:created xsi:type="dcterms:W3CDTF">2022-01-13T20:02:17Z</dcterms:created>
  <dcterms:modified xsi:type="dcterms:W3CDTF">2023-12-13T13:14:17Z</dcterms:modified>
</cp:coreProperties>
</file>